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7" r:id="rId2"/>
    <p:sldId id="285" r:id="rId3"/>
    <p:sldId id="286" r:id="rId4"/>
    <p:sldId id="287" r:id="rId5"/>
    <p:sldId id="318" r:id="rId6"/>
    <p:sldId id="288" r:id="rId7"/>
    <p:sldId id="326" r:id="rId8"/>
    <p:sldId id="294" r:id="rId9"/>
    <p:sldId id="295" r:id="rId10"/>
    <p:sldId id="316" r:id="rId11"/>
    <p:sldId id="317" r:id="rId12"/>
    <p:sldId id="296" r:id="rId13"/>
    <p:sldId id="297" r:id="rId14"/>
    <p:sldId id="309" r:id="rId15"/>
    <p:sldId id="314" r:id="rId16"/>
    <p:sldId id="301" r:id="rId17"/>
    <p:sldId id="319" r:id="rId18"/>
    <p:sldId id="303" r:id="rId19"/>
    <p:sldId id="304" r:id="rId20"/>
  </p:sldIdLst>
  <p:sldSz cx="9144000" cy="6858000" type="screen4x3"/>
  <p:notesSz cx="6645275" cy="97742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EA"/>
    <a:srgbClr val="333399"/>
    <a:srgbClr val="008000"/>
    <a:srgbClr val="D3B467"/>
    <a:srgbClr val="DDDDDD"/>
    <a:srgbClr val="D60093"/>
    <a:srgbClr val="FF0000"/>
    <a:srgbClr val="FBF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382" autoAdjust="0"/>
    <p:restoredTop sz="93961" autoAdjust="0"/>
  </p:normalViewPr>
  <p:slideViewPr>
    <p:cSldViewPr>
      <p:cViewPr>
        <p:scale>
          <a:sx n="80" d="100"/>
          <a:sy n="80" d="100"/>
        </p:scale>
        <p:origin x="-558" y="-72"/>
      </p:cViewPr>
      <p:guideLst>
        <p:guide orient="horz" pos="2160"/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92" y="-108"/>
      </p:cViewPr>
      <p:guideLst>
        <p:guide orient="horz" pos="3078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181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181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fld id="{F3FDE57B-0F59-4871-8C2B-71080519F9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555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181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731838"/>
            <a:ext cx="4891087" cy="3668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6670" y="4642528"/>
            <a:ext cx="4871935" cy="43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181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fld id="{F69C9E50-1255-40B9-9A36-E6DFBAED61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37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03722" indent="-270662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082650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15709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1948769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38182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81488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24794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68100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6FE4F0-BEB8-4951-8156-EC368F870DEA}" type="slidenum">
              <a:rPr lang="it-IT" smtClean="0"/>
              <a:pPr eaLnBrk="1" hangingPunct="1"/>
              <a:t>1</a:t>
            </a:fld>
            <a:endParaRPr lang="it-IT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053AF68-0FC3-4012-9FA7-A8BC155B52E3}" type="slidenum">
              <a:rPr lang="it-IT"/>
              <a:pPr eaLnBrk="1" hangingPunct="1"/>
              <a:t>10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9C9E50-1255-40B9-9A36-E6DFBAED61E6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038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AC26A265-AC39-43D2-9983-E7F9AF638430}" type="slidenum">
              <a:rPr lang="it-IT"/>
              <a:pPr eaLnBrk="1" hangingPunct="1"/>
              <a:t>12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C1505B7C-6907-4B68-A079-6AB63086876E}" type="slidenum">
              <a:rPr lang="it-IT"/>
              <a:pPr eaLnBrk="1" hangingPunct="1"/>
              <a:t>13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FF24B440-F98E-4D2B-B359-EE9EE89C7B66}" type="slidenum">
              <a:rPr lang="it-IT"/>
              <a:pPr eaLnBrk="1" hangingPunct="1"/>
              <a:t>14</a:t>
            </a:fld>
            <a:endParaRPr lang="it-IT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89DDE43E-3DCF-405F-A0D5-B4CB69C86A1A}" type="slidenum">
              <a:rPr lang="it-IT"/>
              <a:pPr eaLnBrk="1" hangingPunct="1"/>
              <a:t>15</a:t>
            </a:fld>
            <a:endParaRPr lang="it-IT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09350A4A-AE74-4F72-8C39-CC475C91C7F1}" type="slidenum">
              <a:rPr lang="it-IT"/>
              <a:pPr eaLnBrk="1" hangingPunct="1"/>
              <a:t>16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2883" indent="-28187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27514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78518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29523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480529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31534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382540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33544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748141F-09FD-401D-9288-560CD104D4E9}" type="slidenum">
              <a:rPr lang="it-IT"/>
              <a:pPr eaLnBrk="1" hangingPunct="1"/>
              <a:t>17</a:t>
            </a:fld>
            <a:endParaRPr lang="it-IT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867C6E5B-58CB-4279-AB0A-EC64B1B7E4B3}" type="slidenum">
              <a:rPr lang="it-IT"/>
              <a:pPr eaLnBrk="1" hangingPunct="1"/>
              <a:t>18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B117FA6-5F75-4E01-BF51-2883633DE80B}" type="slidenum">
              <a:rPr lang="it-IT"/>
              <a:pPr eaLnBrk="1" hangingPunct="1"/>
              <a:t>19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8305208-FCA4-4557-B311-18E21640C6A4}" type="slidenum">
              <a:rPr lang="it-IT"/>
              <a:pPr eaLnBrk="1" hangingPunct="1"/>
              <a:t>2</a:t>
            </a:fld>
            <a:endParaRPr 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29B09358-AC8C-4F11-B3E5-AA59058BF1ED}" type="slidenum">
              <a:rPr lang="it-IT"/>
              <a:pPr eaLnBrk="1" hangingPunct="1"/>
              <a:t>3</a:t>
            </a:fld>
            <a:endParaRPr 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C8AC9CD-4EF8-4A2F-A18B-7C735B9C12FB}" type="slidenum">
              <a:rPr lang="it-IT"/>
              <a:pPr eaLnBrk="1" hangingPunct="1"/>
              <a:t>4</a:t>
            </a:fld>
            <a:endParaRPr 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CE38A40-8B20-47AB-9E7E-F76161A3ACD0}" type="slidenum">
              <a:rPr lang="it-IT">
                <a:solidFill>
                  <a:prstClr val="black"/>
                </a:solidFill>
              </a:rPr>
              <a:pPr eaLnBrk="1" hangingPunct="1"/>
              <a:t>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98EB83BE-2619-4583-AC70-FE0402F6770A}" type="slidenum">
              <a:rPr lang="it-IT"/>
              <a:pPr eaLnBrk="1" hangingPunct="1"/>
              <a:t>6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2030"/>
            <a:fld id="{F4C40DDA-D2FA-4DA2-9493-2DD082C34F6C}" type="slidenum">
              <a:rPr lang="it-IT" smtClean="0">
                <a:solidFill>
                  <a:prstClr val="black"/>
                </a:solidFill>
              </a:rPr>
              <a:pPr defTabSz="902030"/>
              <a:t>7</a:t>
            </a:fld>
            <a:endParaRPr lang="it-IT" smtClean="0">
              <a:solidFill>
                <a:prstClr val="black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89FB89F-71BF-4213-AA09-8F71EB7AC9FF}" type="slidenum">
              <a:rPr lang="it-IT"/>
              <a:pPr eaLnBrk="1" hangingPunct="1"/>
              <a:t>8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DC6DFAC-41F4-4F0A-89A8-DCBF9228971B}" type="slidenum">
              <a:rPr lang="it-IT"/>
              <a:pPr eaLnBrk="1" hangingPunct="1"/>
              <a:t>9</a:t>
            </a:fld>
            <a:endParaRPr lang="it-IT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560903" y="6453336"/>
            <a:ext cx="113524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800" baseline="0" dirty="0" smtClean="0"/>
              <a:t>Area Lombardia Sud </a:t>
            </a:r>
            <a:endParaRPr lang="it-IT" sz="800" baseline="0" dirty="0"/>
          </a:p>
        </p:txBody>
      </p:sp>
    </p:spTree>
    <p:extLst>
      <p:ext uri="{BB962C8B-B14F-4D97-AF65-F5344CB8AC3E}">
        <p14:creationId xmlns:p14="http://schemas.microsoft.com/office/powerpoint/2010/main" val="596842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30" name="Picture 7" descr="logo_IntesaSanpaol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6538913"/>
            <a:ext cx="1512888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9"/>
          <p:cNvSpPr>
            <a:spLocks noGrp="1" noChangeArrowheads="1"/>
          </p:cNvSpPr>
          <p:nvPr userDrawn="1"/>
        </p:nvSpPr>
        <p:spPr bwMode="auto">
          <a:xfrm>
            <a:off x="3505200" y="66198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fld id="{139AC86D-9221-448F-8DE1-5E4F46C3B703}" type="slidenum">
              <a:rPr lang="it-IT" sz="900">
                <a:latin typeface="Arial" charset="0"/>
              </a:rPr>
              <a:pPr eaLnBrk="0" hangingPunct="0"/>
              <a:t>‹N›</a:t>
            </a:fld>
            <a:endParaRPr lang="it-IT" sz="9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4.xlsx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Excel_Worksheet13.xlsx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6.xlsx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Excel_Worksheet15.xlsx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8.xlsx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5" Type="http://schemas.openxmlformats.org/officeDocument/2006/relationships/package" Target="../embeddings/Microsoft_Excel_Worksheet17.xlsx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0.xlsx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emf"/><Relationship Id="rId5" Type="http://schemas.openxmlformats.org/officeDocument/2006/relationships/package" Target="../embeddings/Microsoft_Excel_Worksheet19.xlsx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2.xlsx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emf"/><Relationship Id="rId5" Type="http://schemas.openxmlformats.org/officeDocument/2006/relationships/package" Target="../embeddings/Microsoft_Excel_Worksheet21.xlsx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6.xlsx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8.xlsx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7.xlsx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9.xlsx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emf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1.emf"/><Relationship Id="rId11" Type="http://schemas.openxmlformats.org/officeDocument/2006/relationships/package" Target="../embeddings/Microsoft_Excel_Worksheet10.xlsx"/><Relationship Id="rId5" Type="http://schemas.openxmlformats.org/officeDocument/2006/relationships/oleObject" Target="???" TargetMode="External"/><Relationship Id="rId10" Type="http://schemas.openxmlformats.org/officeDocument/2006/relationships/oleObject" Target="../embeddings/oleObject10.bin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2.xlsx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Excel_Worksheet11.xlsx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138238" y="1412875"/>
            <a:ext cx="6840537" cy="3816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81320" dir="3080412" algn="ctr" rotWithShape="0">
              <a:srgbClr val="DDDDDD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1895475" y="1773238"/>
            <a:ext cx="5329238" cy="1847274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33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5126" name="Picture 6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50" y="90488"/>
            <a:ext cx="28575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459518" y="2033553"/>
            <a:ext cx="419480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it-IT" sz="2000" b="1" dirty="0" smtClean="0"/>
              <a:t>Informativa</a:t>
            </a:r>
            <a:r>
              <a:rPr lang="it-IT" sz="2000" dirty="0"/>
              <a:t> </a:t>
            </a:r>
            <a:r>
              <a:rPr lang="it-IT" sz="2000" dirty="0" smtClean="0"/>
              <a:t>ex art</a:t>
            </a:r>
            <a:r>
              <a:rPr lang="it-IT" sz="2000" dirty="0"/>
              <a:t>. 6</a:t>
            </a:r>
          </a:p>
          <a:p>
            <a:pPr eaLnBrk="1" hangingPunct="1"/>
            <a:r>
              <a:rPr lang="it-IT" sz="2000" dirty="0"/>
              <a:t>Protocollo delle Relazioni </a:t>
            </a:r>
            <a:r>
              <a:rPr lang="it-IT" sz="2000" dirty="0" smtClean="0"/>
              <a:t>Industriali</a:t>
            </a:r>
            <a:endParaRPr lang="it-IT" sz="2000" dirty="0"/>
          </a:p>
          <a:p>
            <a:pPr eaLnBrk="1" hangingPunct="1"/>
            <a:r>
              <a:rPr lang="it-IT" sz="2000" dirty="0"/>
              <a:t> (24 febbraio 2014</a:t>
            </a:r>
            <a:r>
              <a:rPr lang="it-IT" sz="2000" dirty="0" smtClean="0"/>
              <a:t>)</a:t>
            </a:r>
          </a:p>
          <a:p>
            <a:pPr eaLnBrk="1" hangingPunct="1"/>
            <a:r>
              <a:rPr lang="it-IT" sz="2000" dirty="0" smtClean="0"/>
              <a:t>e successiva integrazione</a:t>
            </a:r>
            <a:endParaRPr lang="it-IT" sz="3600" dirty="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644643" y="4098925"/>
            <a:ext cx="38715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it-IT" sz="2400" b="1" i="1" dirty="0" smtClean="0"/>
              <a:t>AREA</a:t>
            </a:r>
            <a:r>
              <a:rPr lang="it-IT" sz="2400" i="1" dirty="0" smtClean="0"/>
              <a:t> </a:t>
            </a:r>
            <a:r>
              <a:rPr lang="it-IT" sz="2400" b="1" i="1" dirty="0" smtClean="0"/>
              <a:t>LOMBARDIA SUD</a:t>
            </a:r>
          </a:p>
        </p:txBody>
      </p:sp>
      <p:sp>
        <p:nvSpPr>
          <p:cNvPr id="5129" name="CasellaDiTesto 1"/>
          <p:cNvSpPr txBox="1">
            <a:spLocks noChangeArrowheads="1"/>
          </p:cNvSpPr>
          <p:nvPr/>
        </p:nvSpPr>
        <p:spPr bwMode="auto">
          <a:xfrm>
            <a:off x="1146175" y="5318125"/>
            <a:ext cx="31377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it-IT" sz="1600" dirty="0" smtClean="0"/>
              <a:t>Cremona, 5 luglio 2016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0300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298502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1533" y="622300"/>
            <a:ext cx="5176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Canale di erogazione - </a:t>
            </a:r>
            <a:r>
              <a:rPr lang="it-IT" sz="1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Partecipazioni </a:t>
            </a:r>
            <a:endParaRPr lang="it-IT" sz="16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812378"/>
              </p:ext>
            </p:extLst>
          </p:nvPr>
        </p:nvGraphicFramePr>
        <p:xfrm>
          <a:off x="776750" y="1412776"/>
          <a:ext cx="759050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Foglio di lavoro" r:id="rId5" imgW="9753504" imgH="1295411" progId="Excel.Sheet.12">
                  <p:embed/>
                </p:oleObj>
              </mc:Choice>
              <mc:Fallback>
                <p:oleObj name="Foglio di lavoro" r:id="rId5" imgW="9753504" imgH="12954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6750" y="1412776"/>
                        <a:ext cx="7590500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341179"/>
              </p:ext>
            </p:extLst>
          </p:nvPr>
        </p:nvGraphicFramePr>
        <p:xfrm>
          <a:off x="809625" y="3450704"/>
          <a:ext cx="75247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Foglio di lavoro" r:id="rId8" imgW="7524872" imgH="914535" progId="Excel.Sheet.12">
                  <p:embed/>
                </p:oleObj>
              </mc:Choice>
              <mc:Fallback>
                <p:oleObj name="Foglio di lavoro" r:id="rId8" imgW="7524872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9625" y="3450704"/>
                        <a:ext cx="75247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79388" y="692696"/>
            <a:ext cx="360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Tipologia/Materia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19872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341432"/>
              </p:ext>
            </p:extLst>
          </p:nvPr>
        </p:nvGraphicFramePr>
        <p:xfrm>
          <a:off x="487183" y="1484784"/>
          <a:ext cx="8169634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Foglio di lavoro" r:id="rId5" imgW="9391783" imgH="2152720" progId="Excel.Sheet.12">
                  <p:embed/>
                </p:oleObj>
              </mc:Choice>
              <mc:Fallback>
                <p:oleObj name="Foglio di lavoro" r:id="rId5" imgW="9391783" imgH="21527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183" y="1484784"/>
                        <a:ext cx="8169634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35250"/>
              </p:ext>
            </p:extLst>
          </p:nvPr>
        </p:nvGraphicFramePr>
        <p:xfrm>
          <a:off x="233362" y="3717032"/>
          <a:ext cx="8677275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Foglio di lavoro" r:id="rId8" imgW="8677249" imgH="1866861" progId="Excel.Sheet.12">
                  <p:embed/>
                </p:oleObj>
              </mc:Choice>
              <mc:Fallback>
                <p:oleObj name="Foglio di lavoro" r:id="rId8" imgW="8677249" imgH="18668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3362" y="3717032"/>
                        <a:ext cx="8677275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43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4340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2103438" y="1628800"/>
            <a:ext cx="2643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 – ORARIO DI LAVORO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916238" y="241421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3.1</a:t>
            </a:r>
          </a:p>
        </p:txBody>
      </p:sp>
      <p:pic>
        <p:nvPicPr>
          <p:cNvPr id="14344" name="Picture 8" descr="icona_orolog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800"/>
            <a:ext cx="342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916238" y="2918271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3.2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916238" y="3356992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3.3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92220" y="1052736"/>
            <a:ext cx="17636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5</a:t>
            </a:r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491880" y="2409850"/>
            <a:ext cx="489743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 dirty="0"/>
              <a:t> </a:t>
            </a:r>
            <a:r>
              <a:rPr lang="it-IT" sz="1600" i="1" dirty="0"/>
              <a:t>ferie e permessi ex-festività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 andamento dello Straordinario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 utilizzo della Banca delle </a:t>
            </a:r>
            <a:r>
              <a:rPr lang="it-IT" sz="1600" i="1" dirty="0" smtClean="0"/>
              <a:t>Ore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indent="0" algn="l" eaLnBrk="1" hangingPunct="1"/>
            <a:r>
              <a:rPr lang="it-IT" sz="1600" i="1" dirty="0" smtClean="0"/>
              <a:t> 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3275856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/>
              <a:t>3. ORARIO di LAVORO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19063" y="692696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3.1 –  Ferie e permessi ex-Festività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65406"/>
              </p:ext>
            </p:extLst>
          </p:nvPr>
        </p:nvGraphicFramePr>
        <p:xfrm>
          <a:off x="304800" y="1340768"/>
          <a:ext cx="853440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Foglio di lavoro" r:id="rId5" imgW="8534451" imgH="2248007" progId="Excel.Sheet.12">
                  <p:embed/>
                </p:oleObj>
              </mc:Choice>
              <mc:Fallback>
                <p:oleObj name="Foglio di lavoro" r:id="rId5" imgW="8534451" imgH="224800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1340768"/>
                        <a:ext cx="8534400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439084"/>
              </p:ext>
            </p:extLst>
          </p:nvPr>
        </p:nvGraphicFramePr>
        <p:xfrm>
          <a:off x="827584" y="4215539"/>
          <a:ext cx="7488832" cy="968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Foglio di lavoro" r:id="rId8" imgW="7067592" imgH="914535" progId="Excel.Sheet.12">
                  <p:embed/>
                </p:oleObj>
              </mc:Choice>
              <mc:Fallback>
                <p:oleObj name="Foglio di lavoro" r:id="rId8" imgW="7067592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7584" y="4215539"/>
                        <a:ext cx="7488832" cy="968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59832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3. ORARIO di LAVORO</a:t>
            </a: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179388" y="765175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3.2 - Andamento dello Straordinario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156400"/>
              </p:ext>
            </p:extLst>
          </p:nvPr>
        </p:nvGraphicFramePr>
        <p:xfrm>
          <a:off x="404813" y="1341438"/>
          <a:ext cx="7894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Foglio di lavoro" r:id="rId5" imgW="7894374" imgH="2194533" progId="Excel.Sheet.12">
                  <p:embed/>
                </p:oleObj>
              </mc:Choice>
              <mc:Fallback>
                <p:oleObj name="Foglio di lavoro" r:id="rId5" imgW="7894374" imgH="219453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813" y="1341438"/>
                        <a:ext cx="7894637" cy="219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843391"/>
              </p:ext>
            </p:extLst>
          </p:nvPr>
        </p:nvGraphicFramePr>
        <p:xfrm>
          <a:off x="958850" y="4243388"/>
          <a:ext cx="653415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Foglio di lavoro" r:id="rId8" imgW="4968294" imgH="1082028" progId="Excel.Sheet.12">
                  <p:embed/>
                </p:oleObj>
              </mc:Choice>
              <mc:Fallback>
                <p:oleObj name="Foglio di lavoro" r:id="rId8" imgW="4968294" imgH="10820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58850" y="4243388"/>
                        <a:ext cx="6534150" cy="142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275856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3. ORARIO di LAVORO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-36512" y="765175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– Utilizzo Banca delle Ore 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813353"/>
              </p:ext>
            </p:extLst>
          </p:nvPr>
        </p:nvGraphicFramePr>
        <p:xfrm>
          <a:off x="629528" y="1484784"/>
          <a:ext cx="7884944" cy="187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Foglio di lavoro" r:id="rId5" imgW="9477354" imgH="2248007" progId="Excel.Sheet.12">
                  <p:embed/>
                </p:oleObj>
              </mc:Choice>
              <mc:Fallback>
                <p:oleObj name="Foglio di lavoro" r:id="rId5" imgW="9477354" imgH="224800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9528" y="1484784"/>
                        <a:ext cx="7884944" cy="1870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033997"/>
              </p:ext>
            </p:extLst>
          </p:nvPr>
        </p:nvGraphicFramePr>
        <p:xfrm>
          <a:off x="755576" y="3950528"/>
          <a:ext cx="7632848" cy="922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Foglio di lavoro" r:id="rId8" imgW="7562933" imgH="914535" progId="Excel.Sheet.12">
                  <p:embed/>
                </p:oleObj>
              </mc:Choice>
              <mc:Fallback>
                <p:oleObj name="Foglio di lavoro" r:id="rId8" imgW="7562933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5576" y="3950528"/>
                        <a:ext cx="7632848" cy="922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8436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698750" y="2371725"/>
            <a:ext cx="489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dettaglio per tipologia unità operativa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2165350" y="1654175"/>
            <a:ext cx="3851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4 – DISTRIBUZIONE TERRITORIALE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195513" y="237331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4.1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04875" y="1112838"/>
            <a:ext cx="17478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Art. 5 comma 5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punto</a:t>
            </a:r>
          </a:p>
        </p:txBody>
      </p:sp>
      <p:pic>
        <p:nvPicPr>
          <p:cNvPr id="10" name="Picture 34" descr="ital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334853" cy="47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19/05/2016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627784" y="228600"/>
            <a:ext cx="33345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 smtClean="0"/>
              <a:t>4. DISTRIBUZIONE </a:t>
            </a:r>
            <a:r>
              <a:rPr lang="it-IT" sz="1400" b="1" dirty="0"/>
              <a:t>TERRITORIALE</a:t>
            </a: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0" y="548680"/>
            <a:ext cx="454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4.1 </a:t>
            </a: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Dettaglio per tipologia unità operativa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6220"/>
              </p:ext>
            </p:extLst>
          </p:nvPr>
        </p:nvGraphicFramePr>
        <p:xfrm>
          <a:off x="1259632" y="1772816"/>
          <a:ext cx="6693413" cy="2435201"/>
        </p:xfrm>
        <a:graphic>
          <a:graphicData uri="http://schemas.openxmlformats.org/drawingml/2006/table">
            <a:tbl>
              <a:tblPr/>
              <a:tblGrid>
                <a:gridCol w="505421"/>
                <a:gridCol w="95621"/>
                <a:gridCol w="655681"/>
                <a:gridCol w="655681"/>
                <a:gridCol w="655681"/>
                <a:gridCol w="95621"/>
                <a:gridCol w="655681"/>
                <a:gridCol w="655681"/>
                <a:gridCol w="655681"/>
                <a:gridCol w="95621"/>
                <a:gridCol w="655681"/>
                <a:gridCol w="655681"/>
                <a:gridCol w="655681"/>
              </a:tblGrid>
              <a:tr h="481901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IMPRESE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PERSONAL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RETAIL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91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PV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9125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5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20484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490913" y="2700338"/>
            <a:ext cx="489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azioni criminose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700338" y="198278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5 – SICUREZZA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987675" y="27019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5.1</a:t>
            </a:r>
          </a:p>
        </p:txBody>
      </p:sp>
      <p:pic>
        <p:nvPicPr>
          <p:cNvPr id="20488" name="Picture 8" descr="ic-cassafor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957388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435100" y="1441450"/>
            <a:ext cx="1747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Art. 5 comma 5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punto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092280" y="312911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30/05/2016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3275856" y="228600"/>
            <a:ext cx="1436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5. SICUREZZA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-990600" y="958850"/>
            <a:ext cx="454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5.1 – Azioni criminose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784994"/>
              </p:ext>
            </p:extLst>
          </p:nvPr>
        </p:nvGraphicFramePr>
        <p:xfrm>
          <a:off x="2421003" y="2348880"/>
          <a:ext cx="4239229" cy="1994743"/>
        </p:xfrm>
        <a:graphic>
          <a:graphicData uri="http://schemas.openxmlformats.org/drawingml/2006/table">
            <a:tbl>
              <a:tblPr/>
              <a:tblGrid>
                <a:gridCol w="3072619"/>
                <a:gridCol w="1166610"/>
              </a:tblGrid>
              <a:tr h="962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rapine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CF4"/>
                    </a:solidFill>
                  </a:tcPr>
                </a:tc>
              </a:tr>
              <a:tr h="10317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 LOMBARDIA SUD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C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4100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051720" y="2060848"/>
            <a:ext cx="579807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 dirty="0"/>
              <a:t> </a:t>
            </a:r>
            <a:r>
              <a:rPr lang="it-IT" sz="1600" i="1" dirty="0"/>
              <a:t>disaggregazione per </a:t>
            </a:r>
            <a:r>
              <a:rPr lang="it-IT" sz="1600" i="1" dirty="0" smtClean="0"/>
              <a:t>inquadramento</a:t>
            </a:r>
          </a:p>
          <a:p>
            <a:pPr algn="l" eaLnBrk="1" hangingPunct="1">
              <a:buBlip>
                <a:blip r:embed="rId4"/>
              </a:buBlip>
            </a:pPr>
            <a:r>
              <a:rPr lang="it-IT" sz="1600" i="1" dirty="0"/>
              <a:t>disaggregazione per full time e part-time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disaggregazione per tipo contratto </a:t>
            </a:r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 smtClean="0"/>
              <a:t>mobilità territoriale </a:t>
            </a:r>
            <a:endParaRPr lang="it-IT" sz="10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  <a:p>
            <a:pPr indent="0" algn="l" eaLnBrk="1" hangingPunct="1"/>
            <a:endParaRPr lang="it-IT" sz="1600" i="1" dirty="0" smtClean="0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1654175" y="1366838"/>
            <a:ext cx="158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1 - ORGANICI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 rot="10800000" flipV="1">
            <a:off x="1331641" y="2276872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1.1</a:t>
            </a:r>
          </a:p>
        </p:txBody>
      </p:sp>
      <p:pic>
        <p:nvPicPr>
          <p:cNvPr id="4105" name="Picture 14" descr="ic-uten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66838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-26988" y="836613"/>
            <a:ext cx="2654301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</a:t>
            </a:r>
            <a:r>
              <a:rPr lang="it-IT" dirty="0" smtClean="0"/>
              <a:t>5  </a:t>
            </a:r>
            <a:endParaRPr lang="it-IT" dirty="0"/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 rot="10800000" flipV="1">
            <a:off x="1331640" y="3284984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 smtClean="0"/>
              <a:t>1.2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635896" y="228600"/>
            <a:ext cx="1403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 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250825" y="620688"/>
            <a:ext cx="391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inquadramento</a:t>
            </a:r>
          </a:p>
        </p:txBody>
      </p:sp>
      <p:sp>
        <p:nvSpPr>
          <p:cNvPr id="5127" name="Text Box 31"/>
          <p:cNvSpPr txBox="1">
            <a:spLocks noChangeArrowheads="1"/>
          </p:cNvSpPr>
          <p:nvPr/>
        </p:nvSpPr>
        <p:spPr bwMode="auto">
          <a:xfrm>
            <a:off x="684213" y="6128469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 dirty="0">
                <a:solidFill>
                  <a:srgbClr val="333399"/>
                </a:solidFill>
              </a:rPr>
              <a:t>L’organico è quello </a:t>
            </a:r>
            <a:r>
              <a:rPr lang="it-IT" sz="1000" b="1" dirty="0">
                <a:solidFill>
                  <a:srgbClr val="333399"/>
                </a:solidFill>
              </a:rPr>
              <a:t>effettivo</a:t>
            </a:r>
            <a:r>
              <a:rPr lang="it-IT" sz="1000" dirty="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608770"/>
              </p:ext>
            </p:extLst>
          </p:nvPr>
        </p:nvGraphicFramePr>
        <p:xfrm>
          <a:off x="491351" y="1295078"/>
          <a:ext cx="8161300" cy="2349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Foglio di lavoro" r:id="rId5" imgW="7343741" imgH="2114660" progId="Excel.Sheet.12">
                  <p:embed/>
                </p:oleObj>
              </mc:Choice>
              <mc:Fallback>
                <p:oleObj name="Foglio di lavoro" r:id="rId5" imgW="7343741" imgH="2114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351" y="1295078"/>
                        <a:ext cx="8161300" cy="2349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159699"/>
              </p:ext>
            </p:extLst>
          </p:nvPr>
        </p:nvGraphicFramePr>
        <p:xfrm>
          <a:off x="1475656" y="4193766"/>
          <a:ext cx="6192688" cy="857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Foglio di lavoro" r:id="rId8" imgW="5638795" imgH="780918" progId="Excel.Sheet.12">
                  <p:embed/>
                </p:oleObj>
              </mc:Choice>
              <mc:Fallback>
                <p:oleObj name="Foglio di lavoro" r:id="rId8" imgW="5638795" imgH="7809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5656" y="4193766"/>
                        <a:ext cx="6192688" cy="857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250825" y="765175"/>
            <a:ext cx="434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full time e part time</a:t>
            </a: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3635896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</a:t>
            </a:r>
          </a:p>
        </p:txBody>
      </p:sp>
      <p:sp>
        <p:nvSpPr>
          <p:cNvPr id="6151" name="Text Box 35"/>
          <p:cNvSpPr txBox="1">
            <a:spLocks noChangeArrowheads="1"/>
          </p:cNvSpPr>
          <p:nvPr/>
        </p:nvSpPr>
        <p:spPr bwMode="auto">
          <a:xfrm>
            <a:off x="685800" y="6021388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  <a:endParaRPr lang="it-IT" sz="1200">
              <a:solidFill>
                <a:srgbClr val="333399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318610"/>
              </p:ext>
            </p:extLst>
          </p:nvPr>
        </p:nvGraphicFramePr>
        <p:xfrm>
          <a:off x="395536" y="1598647"/>
          <a:ext cx="8352928" cy="164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Foglio di lavoro" r:id="rId5" imgW="12239659" imgH="2409697" progId="Excel.Sheet.12">
                  <p:embed/>
                </p:oleObj>
              </mc:Choice>
              <mc:Fallback>
                <p:oleObj name="Foglio di lavoro" r:id="rId5" imgW="12239659" imgH="24096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1598647"/>
                        <a:ext cx="8352928" cy="1644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059066"/>
              </p:ext>
            </p:extLst>
          </p:nvPr>
        </p:nvGraphicFramePr>
        <p:xfrm>
          <a:off x="837871" y="3941365"/>
          <a:ext cx="7468258" cy="78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Foglio di lavoro" r:id="rId8" imgW="10258293" imgH="1076225" progId="Excel.Sheet.12">
                  <p:embed/>
                </p:oleObj>
              </mc:Choice>
              <mc:Fallback>
                <p:oleObj name="Foglio di lavoro" r:id="rId8" imgW="10258293" imgH="10762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7871" y="3941365"/>
                        <a:ext cx="7468258" cy="783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5905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full time e part time ( segue )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563888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>
                <a:solidFill>
                  <a:srgbClr val="000000"/>
                </a:solidFill>
              </a:rPr>
              <a:t>1. ORGANICI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" y="6021388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  <a:endParaRPr lang="it-IT" sz="1200">
              <a:solidFill>
                <a:srgbClr val="333399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06766"/>
              </p:ext>
            </p:extLst>
          </p:nvPr>
        </p:nvGraphicFramePr>
        <p:xfrm>
          <a:off x="1338064" y="3861048"/>
          <a:ext cx="6467874" cy="118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Foglio di lavoro" r:id="rId5" imgW="5286252" imgH="971491" progId="Excel.Sheet.12">
                  <p:embed/>
                </p:oleObj>
              </mc:Choice>
              <mc:Fallback>
                <p:oleObj name="Foglio di lavoro" r:id="rId5" imgW="5286252" imgH="9714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8064" y="3861048"/>
                        <a:ext cx="6467874" cy="1188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861388"/>
              </p:ext>
            </p:extLst>
          </p:nvPr>
        </p:nvGraphicFramePr>
        <p:xfrm>
          <a:off x="885825" y="1340768"/>
          <a:ext cx="737235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Foglio di lavoro" r:id="rId8" imgW="7372355" imgH="2114660" progId="Excel.Sheet.12">
                  <p:embed/>
                </p:oleObj>
              </mc:Choice>
              <mc:Fallback>
                <p:oleObj name="Foglio di lavoro" r:id="rId8" imgW="7372355" imgH="2114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85825" y="1340768"/>
                        <a:ext cx="737235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35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227013" y="692696"/>
            <a:ext cx="3775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tipo contratto</a:t>
            </a:r>
          </a:p>
        </p:txBody>
      </p:sp>
      <p:sp>
        <p:nvSpPr>
          <p:cNvPr id="8197" name="Text Box 20"/>
          <p:cNvSpPr txBox="1">
            <a:spLocks noChangeArrowheads="1"/>
          </p:cNvSpPr>
          <p:nvPr/>
        </p:nvSpPr>
        <p:spPr bwMode="auto">
          <a:xfrm>
            <a:off x="3581077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</a:t>
            </a:r>
          </a:p>
        </p:txBody>
      </p:sp>
      <p:sp>
        <p:nvSpPr>
          <p:cNvPr id="8198" name="Text Box 29"/>
          <p:cNvSpPr txBox="1">
            <a:spLocks noChangeArrowheads="1"/>
          </p:cNvSpPr>
          <p:nvPr/>
        </p:nvSpPr>
        <p:spPr bwMode="auto">
          <a:xfrm>
            <a:off x="685800" y="594995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24031"/>
              </p:ext>
            </p:extLst>
          </p:nvPr>
        </p:nvGraphicFramePr>
        <p:xfrm>
          <a:off x="1685925" y="3816077"/>
          <a:ext cx="57721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Foglio di lavoro" r:id="rId5" imgW="5772146" imgH="981209" progId="Excel.Sheet.12">
                  <p:embed/>
                </p:oleObj>
              </mc:Choice>
              <mc:Fallback>
                <p:oleObj name="Foglio di lavoro" r:id="rId5" imgW="5772146" imgH="9812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5925" y="3816077"/>
                        <a:ext cx="577215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017644"/>
              </p:ext>
            </p:extLst>
          </p:nvPr>
        </p:nvGraphicFramePr>
        <p:xfrm>
          <a:off x="876300" y="1268760"/>
          <a:ext cx="73914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Foglio di lavoro" r:id="rId8" imgW="7391521" imgH="2114660" progId="Excel.Sheet.12">
                  <p:embed/>
                </p:oleObj>
              </mc:Choice>
              <mc:Fallback>
                <p:oleObj name="Foglio di lavoro" r:id="rId8" imgW="7391521" imgH="2114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76300" y="1268760"/>
                        <a:ext cx="739140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8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it-IT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152400" y="620688"/>
            <a:ext cx="2525713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1.2 – Mobilità territoriale </a:t>
            </a:r>
          </a:p>
        </p:txBody>
      </p:sp>
      <p:sp>
        <p:nvSpPr>
          <p:cNvPr id="9250" name="Text Box 16"/>
          <p:cNvSpPr txBox="1">
            <a:spLocks noChangeArrowheads="1"/>
          </p:cNvSpPr>
          <p:nvPr/>
        </p:nvSpPr>
        <p:spPr bwMode="auto">
          <a:xfrm>
            <a:off x="3635896" y="228600"/>
            <a:ext cx="1350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rgbClr val="000000"/>
                </a:solidFill>
                <a:latin typeface="Tahoma" pitchFamily="34" charset="0"/>
              </a:rPr>
              <a:t>1. ORGANICI</a:t>
            </a:r>
          </a:p>
        </p:txBody>
      </p:sp>
      <p:graphicFrame>
        <p:nvGraphicFramePr>
          <p:cNvPr id="92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807654"/>
              </p:ext>
            </p:extLst>
          </p:nvPr>
        </p:nvGraphicFramePr>
        <p:xfrm>
          <a:off x="652463" y="6100763"/>
          <a:ext cx="34829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5" name="Foglio di lavoro" r:id="rId5" imgW="4410075" imgH="333375" progId="Excel.Sheet.8">
                  <p:link updateAutomatic="1"/>
                </p:oleObj>
              </mc:Choice>
              <mc:Fallback>
                <p:oleObj name="Foglio di lavoro" r:id="rId5" imgW="4410075" imgH="333375" progId="Excel.Sheet.8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6100763"/>
                        <a:ext cx="348297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577103"/>
              </p:ext>
            </p:extLst>
          </p:nvPr>
        </p:nvGraphicFramePr>
        <p:xfrm>
          <a:off x="995363" y="1412776"/>
          <a:ext cx="71532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" name="Foglio di lavoro" r:id="rId8" imgW="7153163" imgH="1647945" progId="Excel.Sheet.12">
                  <p:embed/>
                </p:oleObj>
              </mc:Choice>
              <mc:Fallback>
                <p:oleObj name="Foglio di lavoro" r:id="rId8" imgW="7153163" imgH="16479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5363" y="1412776"/>
                        <a:ext cx="71532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83727"/>
              </p:ext>
            </p:extLst>
          </p:nvPr>
        </p:nvGraphicFramePr>
        <p:xfrm>
          <a:off x="768317" y="3882752"/>
          <a:ext cx="7607366" cy="105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" name="Foglio di lavoro" r:id="rId11" imgW="6572250" imgH="914535" progId="Excel.Sheet.12">
                  <p:embed/>
                </p:oleObj>
              </mc:Choice>
              <mc:Fallback>
                <p:oleObj name="Foglio di lavoro" r:id="rId11" imgW="6572250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8317" y="3882752"/>
                        <a:ext cx="7607366" cy="1058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1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244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706813" y="2632075"/>
            <a:ext cx="4897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per Canale Erogazione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/>
              <a:t> per Tipologia/Materia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2747963" y="2014538"/>
            <a:ext cx="1927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2 - FORMAZIONE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03575" y="26368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2.1</a:t>
            </a:r>
          </a:p>
        </p:txBody>
      </p:sp>
      <p:pic>
        <p:nvPicPr>
          <p:cNvPr id="10248" name="Picture 8" descr="light_bul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943100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447845" y="1485900"/>
            <a:ext cx="17636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</a:t>
            </a:r>
            <a:r>
              <a:rPr lang="it-IT" dirty="0" smtClean="0"/>
              <a:t>5</a:t>
            </a:r>
            <a:endParaRPr lang="it-IT" dirty="0"/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491880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87325" y="692696"/>
            <a:ext cx="5176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Canale di erogazione – Giorni Uomo 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05965"/>
              </p:ext>
            </p:extLst>
          </p:nvPr>
        </p:nvGraphicFramePr>
        <p:xfrm>
          <a:off x="350462" y="1484784"/>
          <a:ext cx="844307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Foglio di lavoro" r:id="rId5" imgW="9486802" imgH="1295411" progId="Excel.Sheet.12">
                  <p:embed/>
                </p:oleObj>
              </mc:Choice>
              <mc:Fallback>
                <p:oleObj name="Foglio di lavoro" r:id="rId5" imgW="9486802" imgH="12954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462" y="1484784"/>
                        <a:ext cx="8443076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012044"/>
              </p:ext>
            </p:extLst>
          </p:nvPr>
        </p:nvGraphicFramePr>
        <p:xfrm>
          <a:off x="276830" y="3429000"/>
          <a:ext cx="8590342" cy="95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Foglio di lavoro" r:id="rId8" imgW="8201074" imgH="914535" progId="Excel.Sheet.12">
                  <p:embed/>
                </p:oleObj>
              </mc:Choice>
              <mc:Fallback>
                <p:oleObj name="Foglio di lavoro" r:id="rId8" imgW="8201074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6830" y="3429000"/>
                        <a:ext cx="8590342" cy="957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8713</TotalTime>
  <Words>487</Words>
  <Application>Microsoft Office PowerPoint</Application>
  <PresentationFormat>Presentazione su schermo (4:3)</PresentationFormat>
  <Paragraphs>152</Paragraphs>
  <Slides>19</Slides>
  <Notes>19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Struttura predefinita</vt:lpstr>
      <vt:lpstr>???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>Pianificazione Risorse</Manager>
  <Company>Intesa_Sanpaolo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Informativa Semestrale OO.SS</dc:title>
  <dc:subject>Area Veneto Est</dc:subject>
  <dc:creator>Ita Bruno</dc:creator>
  <cp:lastModifiedBy>Ita Bruno</cp:lastModifiedBy>
  <cp:revision>545</cp:revision>
  <cp:lastPrinted>2014-04-01T09:09:20Z</cp:lastPrinted>
  <dcterms:created xsi:type="dcterms:W3CDTF">2006-04-07T08:40:54Z</dcterms:created>
  <dcterms:modified xsi:type="dcterms:W3CDTF">2016-07-13T12:35:10Z</dcterms:modified>
</cp:coreProperties>
</file>