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27" r:id="rId2"/>
    <p:sldId id="285" r:id="rId3"/>
    <p:sldId id="286" r:id="rId4"/>
    <p:sldId id="287" r:id="rId5"/>
    <p:sldId id="318" r:id="rId6"/>
    <p:sldId id="288" r:id="rId7"/>
    <p:sldId id="326" r:id="rId8"/>
    <p:sldId id="294" r:id="rId9"/>
    <p:sldId id="295" r:id="rId10"/>
    <p:sldId id="316" r:id="rId11"/>
    <p:sldId id="317" r:id="rId12"/>
    <p:sldId id="296" r:id="rId13"/>
    <p:sldId id="297" r:id="rId14"/>
    <p:sldId id="309" r:id="rId15"/>
    <p:sldId id="314" r:id="rId16"/>
    <p:sldId id="301" r:id="rId17"/>
    <p:sldId id="319" r:id="rId18"/>
    <p:sldId id="303" r:id="rId19"/>
    <p:sldId id="304" r:id="rId20"/>
  </p:sldIdLst>
  <p:sldSz cx="9144000" cy="6858000" type="screen4x3"/>
  <p:notesSz cx="6645275" cy="9774238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8EA"/>
    <a:srgbClr val="333399"/>
    <a:srgbClr val="008000"/>
    <a:srgbClr val="D3B467"/>
    <a:srgbClr val="DDDDDD"/>
    <a:srgbClr val="D60093"/>
    <a:srgbClr val="FF0000"/>
    <a:srgbClr val="FBFE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382" autoAdjust="0"/>
    <p:restoredTop sz="93961" autoAdjust="0"/>
  </p:normalViewPr>
  <p:slideViewPr>
    <p:cSldViewPr>
      <p:cViewPr>
        <p:scale>
          <a:sx n="60" d="100"/>
          <a:sy n="60" d="100"/>
        </p:scale>
        <p:origin x="-1128" y="-504"/>
      </p:cViewPr>
      <p:guideLst>
        <p:guide orient="horz" pos="2160"/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92" y="-108"/>
      </p:cViewPr>
      <p:guideLst>
        <p:guide orient="horz" pos="3078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t" anchorCtr="0" compatLnSpc="1">
            <a:prstTxWarp prst="textNoShape">
              <a:avLst/>
            </a:prstTxWarp>
          </a:bodyPr>
          <a:lstStyle>
            <a:lvl1pPr algn="l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181" y="1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t" anchorCtr="0" compatLnSpc="1">
            <a:prstTxWarp prst="textNoShape">
              <a:avLst/>
            </a:prstTxWarp>
          </a:bodyPr>
          <a:lstStyle>
            <a:lvl1pPr algn="r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285053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b" anchorCtr="0" compatLnSpc="1">
            <a:prstTxWarp prst="textNoShape">
              <a:avLst/>
            </a:prstTxWarp>
          </a:bodyPr>
          <a:lstStyle>
            <a:lvl1pPr algn="l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181" y="9285053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b" anchorCtr="0" compatLnSpc="1">
            <a:prstTxWarp prst="textNoShape">
              <a:avLst/>
            </a:prstTxWarp>
          </a:bodyPr>
          <a:lstStyle>
            <a:lvl1pPr algn="r" defTabSz="902166">
              <a:defRPr sz="1300" smtClean="0"/>
            </a:lvl1pPr>
          </a:lstStyle>
          <a:p>
            <a:pPr>
              <a:defRPr/>
            </a:pPr>
            <a:fld id="{F3FDE57B-0F59-4871-8C2B-71080519F9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555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t" anchorCtr="0" compatLnSpc="1">
            <a:prstTxWarp prst="textNoShape">
              <a:avLst/>
            </a:prstTxWarp>
          </a:bodyPr>
          <a:lstStyle>
            <a:lvl1pPr algn="l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181" y="1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t" anchorCtr="0" compatLnSpc="1">
            <a:prstTxWarp prst="textNoShape">
              <a:avLst/>
            </a:prstTxWarp>
          </a:bodyPr>
          <a:lstStyle>
            <a:lvl1pPr algn="r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7888" y="731838"/>
            <a:ext cx="4891087" cy="36687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6670" y="4642528"/>
            <a:ext cx="4871935" cy="439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285053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b" anchorCtr="0" compatLnSpc="1">
            <a:prstTxWarp prst="textNoShape">
              <a:avLst/>
            </a:prstTxWarp>
          </a:bodyPr>
          <a:lstStyle>
            <a:lvl1pPr algn="l" defTabSz="902166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181" y="9285053"/>
            <a:ext cx="2880094" cy="48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5" tIns="45103" rIns="90205" bIns="45103" numCol="1" anchor="b" anchorCtr="0" compatLnSpc="1">
            <a:prstTxWarp prst="textNoShape">
              <a:avLst/>
            </a:prstTxWarp>
          </a:bodyPr>
          <a:lstStyle>
            <a:lvl1pPr algn="r" defTabSz="902166">
              <a:defRPr sz="1300" smtClean="0"/>
            </a:lvl1pPr>
          </a:lstStyle>
          <a:p>
            <a:pPr>
              <a:defRPr/>
            </a:pPr>
            <a:fld id="{F69C9E50-1255-40B9-9A36-E6DFBAED61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137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9201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03722" indent="-270662" defTabSz="899201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082650" indent="-216530" defTabSz="899201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15709" indent="-216530" defTabSz="899201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1948769" indent="-216530" defTabSz="899201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381829" indent="-216530" algn="ctr" defTabSz="899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814889" indent="-216530" algn="ctr" defTabSz="899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247949" indent="-216530" algn="ctr" defTabSz="899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681009" indent="-216530" algn="ctr" defTabSz="8992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6FE4F0-BEB8-4951-8156-EC368F870DEA}" type="slidenum">
              <a:rPr lang="it-IT" smtClean="0"/>
              <a:pPr eaLnBrk="1" hangingPunct="1"/>
              <a:t>1</a:t>
            </a:fld>
            <a:endParaRPr lang="it-IT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5053AF68-0FC3-4012-9FA7-A8BC155B52E3}" type="slidenum">
              <a:rPr lang="it-IT"/>
              <a:pPr eaLnBrk="1" hangingPunct="1"/>
              <a:t>10</a:t>
            </a:fld>
            <a:endParaRPr lang="it-IT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9C9E50-1255-40B9-9A36-E6DFBAED61E6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038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AC26A265-AC39-43D2-9983-E7F9AF638430}" type="slidenum">
              <a:rPr lang="it-IT"/>
              <a:pPr eaLnBrk="1" hangingPunct="1"/>
              <a:t>12</a:t>
            </a:fld>
            <a:endParaRPr lang="it-IT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C1505B7C-6907-4B68-A079-6AB63086876E}" type="slidenum">
              <a:rPr lang="it-IT"/>
              <a:pPr eaLnBrk="1" hangingPunct="1"/>
              <a:t>13</a:t>
            </a:fld>
            <a:endParaRPr lang="it-IT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FF24B440-F98E-4D2B-B359-EE9EE89C7B66}" type="slidenum">
              <a:rPr lang="it-IT"/>
              <a:pPr eaLnBrk="1" hangingPunct="1"/>
              <a:t>14</a:t>
            </a:fld>
            <a:endParaRPr lang="it-IT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89DDE43E-3DCF-405F-A0D5-B4CB69C86A1A}" type="slidenum">
              <a:rPr lang="it-IT"/>
              <a:pPr eaLnBrk="1" hangingPunct="1"/>
              <a:t>15</a:t>
            </a:fld>
            <a:endParaRPr lang="it-IT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09350A4A-AE74-4F72-8C39-CC475C91C7F1}" type="slidenum">
              <a:rPr lang="it-IT"/>
              <a:pPr eaLnBrk="1" hangingPunct="1"/>
              <a:t>16</a:t>
            </a:fld>
            <a:endParaRPr lang="it-IT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2883" indent="-28187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27514" indent="-225502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78518" indent="-225502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29523" indent="-225502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480529" indent="-225502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31534" indent="-225502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382540" indent="-225502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33544" indent="-225502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6748141F-09FD-401D-9288-560CD104D4E9}" type="slidenum">
              <a:rPr lang="it-IT"/>
              <a:pPr eaLnBrk="1" hangingPunct="1"/>
              <a:t>17</a:t>
            </a:fld>
            <a:endParaRPr lang="it-IT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867C6E5B-58CB-4279-AB0A-EC64B1B7E4B3}" type="slidenum">
              <a:rPr lang="it-IT"/>
              <a:pPr eaLnBrk="1" hangingPunct="1"/>
              <a:t>18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BB117FA6-5F75-4E01-BF51-2883633DE80B}" type="slidenum">
              <a:rPr lang="it-IT"/>
              <a:pPr eaLnBrk="1" hangingPunct="1"/>
              <a:t>19</a:t>
            </a:fld>
            <a:endParaRPr lang="it-IT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B8305208-FCA4-4557-B311-18E21640C6A4}" type="slidenum">
              <a:rPr lang="it-IT"/>
              <a:pPr eaLnBrk="1" hangingPunct="1"/>
              <a:t>2</a:t>
            </a:fld>
            <a:endParaRPr lang="it-IT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29B09358-AC8C-4F11-B3E5-AA59058BF1ED}" type="slidenum">
              <a:rPr lang="it-IT"/>
              <a:pPr eaLnBrk="1" hangingPunct="1"/>
              <a:t>3</a:t>
            </a:fld>
            <a:endParaRPr lang="it-IT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7C8AC9CD-4EF8-4A2F-A18B-7C735B9C12FB}" type="slidenum">
              <a:rPr lang="it-IT"/>
              <a:pPr eaLnBrk="1" hangingPunct="1"/>
              <a:t>4</a:t>
            </a:fld>
            <a:endParaRPr lang="it-IT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ECE38A40-8B20-47AB-9E7E-F76161A3ACD0}" type="slidenum">
              <a:rPr lang="it-IT">
                <a:solidFill>
                  <a:prstClr val="black"/>
                </a:solidFill>
              </a:rPr>
              <a:pPr eaLnBrk="1" hangingPunct="1"/>
              <a:t>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98EB83BE-2619-4583-AC70-FE0402F6770A}" type="slidenum">
              <a:rPr lang="it-IT"/>
              <a:pPr eaLnBrk="1" hangingPunct="1"/>
              <a:t>6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02030"/>
            <a:fld id="{F4C40DDA-D2FA-4DA2-9493-2DD082C34F6C}" type="slidenum">
              <a:rPr lang="it-IT" smtClean="0">
                <a:solidFill>
                  <a:prstClr val="black"/>
                </a:solidFill>
              </a:rPr>
              <a:pPr defTabSz="902030"/>
              <a:t>7</a:t>
            </a:fld>
            <a:endParaRPr lang="it-IT" smtClean="0">
              <a:solidFill>
                <a:prstClr val="black"/>
              </a:solidFill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789FB89F-71BF-4213-AA09-8F71EB7AC9FF}" type="slidenum">
              <a:rPr lang="it-IT"/>
              <a:pPr eaLnBrk="1" hangingPunct="1"/>
              <a:t>8</a:t>
            </a:fld>
            <a:endParaRPr lang="it-IT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39428" indent="-284396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37581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592614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47647" indent="-227517" defTabSz="902166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02679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57711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12744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67776" indent="-227517" algn="ctr" defTabSz="9021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6DC6DFAC-41F4-4F0A-89A8-DCBF9228971B}" type="slidenum">
              <a:rPr lang="it-IT"/>
              <a:pPr eaLnBrk="1" hangingPunct="1"/>
              <a:t>9</a:t>
            </a:fld>
            <a:endParaRPr lang="it-IT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 userDrawn="1"/>
        </p:nvSpPr>
        <p:spPr>
          <a:xfrm>
            <a:off x="577734" y="6453336"/>
            <a:ext cx="11015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800" baseline="0" dirty="0" smtClean="0"/>
              <a:t>Area Lombardia Est </a:t>
            </a:r>
            <a:endParaRPr lang="it-IT" sz="800" baseline="0" dirty="0"/>
          </a:p>
        </p:txBody>
      </p:sp>
    </p:spTree>
    <p:extLst>
      <p:ext uri="{BB962C8B-B14F-4D97-AF65-F5344CB8AC3E}">
        <p14:creationId xmlns:p14="http://schemas.microsoft.com/office/powerpoint/2010/main" val="596842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pic>
        <p:nvPicPr>
          <p:cNvPr id="1030" name="Picture 7" descr="logo_IntesaSanpaol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6538913"/>
            <a:ext cx="1512888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9"/>
          <p:cNvSpPr>
            <a:spLocks noGrp="1" noChangeArrowheads="1"/>
          </p:cNvSpPr>
          <p:nvPr userDrawn="1"/>
        </p:nvSpPr>
        <p:spPr bwMode="auto">
          <a:xfrm>
            <a:off x="3505200" y="66198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fld id="{139AC86D-9221-448F-8DE1-5E4F46C3B703}" type="slidenum">
              <a:rPr lang="it-IT" sz="900">
                <a:latin typeface="Arial" charset="0"/>
              </a:rPr>
              <a:pPr eaLnBrk="0" hangingPunct="0"/>
              <a:t>‹N›</a:t>
            </a:fld>
            <a:endParaRPr lang="it-IT" sz="9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4.xlsx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emf"/><Relationship Id="rId5" Type="http://schemas.openxmlformats.org/officeDocument/2006/relationships/package" Target="../embeddings/Microsoft_Excel_Worksheet13.xlsx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8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6.xlsx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emf"/><Relationship Id="rId5" Type="http://schemas.openxmlformats.org/officeDocument/2006/relationships/package" Target="../embeddings/Microsoft_Excel_Worksheet15.xlsx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8.xlsx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emf"/><Relationship Id="rId5" Type="http://schemas.openxmlformats.org/officeDocument/2006/relationships/package" Target="../embeddings/Microsoft_Excel_Worksheet17.xlsx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3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0.xlsx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emf"/><Relationship Id="rId5" Type="http://schemas.openxmlformats.org/officeDocument/2006/relationships/package" Target="../embeddings/Microsoft_Excel_Worksheet19.xlsx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5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2.xlsx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emf"/><Relationship Id="rId5" Type="http://schemas.openxmlformats.org/officeDocument/2006/relationships/package" Target="../embeddings/Microsoft_Excel_Worksheet21.xlsx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4.xlsx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3.xlsx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6.xlsx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Excel_Worksheet5.xlsx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8.xlsx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Excel_Worksheet7.xlsx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9.xlsx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emf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1.emf"/><Relationship Id="rId11" Type="http://schemas.openxmlformats.org/officeDocument/2006/relationships/package" Target="../embeddings/Microsoft_Excel_Worksheet10.xlsx"/><Relationship Id="rId5" Type="http://schemas.openxmlformats.org/officeDocument/2006/relationships/oleObject" Target="???" TargetMode="External"/><Relationship Id="rId10" Type="http://schemas.openxmlformats.org/officeDocument/2006/relationships/oleObject" Target="../embeddings/oleObject10.bin"/><Relationship Id="rId4" Type="http://schemas.openxmlformats.org/officeDocument/2006/relationships/notesSlide" Target="../notesSlides/notesSlide7.xml"/><Relationship Id="rId9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2.xlsx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emf"/><Relationship Id="rId5" Type="http://schemas.openxmlformats.org/officeDocument/2006/relationships/package" Target="../embeddings/Microsoft_Excel_Worksheet11.xlsx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138238" y="1412875"/>
            <a:ext cx="6840537" cy="38163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81320" dir="3080412" algn="ctr" rotWithShape="0">
              <a:srgbClr val="DDDDDD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1895475" y="1773238"/>
            <a:ext cx="5329238" cy="1847274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339966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5126" name="Picture 6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550" y="90488"/>
            <a:ext cx="28575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459518" y="2033553"/>
            <a:ext cx="419480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it-IT" sz="2000" b="1" dirty="0" smtClean="0"/>
              <a:t>Informativa</a:t>
            </a:r>
            <a:r>
              <a:rPr lang="it-IT" sz="2000" dirty="0"/>
              <a:t> </a:t>
            </a:r>
            <a:r>
              <a:rPr lang="it-IT" sz="2000" dirty="0" smtClean="0"/>
              <a:t>ex art</a:t>
            </a:r>
            <a:r>
              <a:rPr lang="it-IT" sz="2000" dirty="0"/>
              <a:t>. 6</a:t>
            </a:r>
          </a:p>
          <a:p>
            <a:pPr eaLnBrk="1" hangingPunct="1"/>
            <a:r>
              <a:rPr lang="it-IT" sz="2000" dirty="0"/>
              <a:t>Protocollo delle Relazioni </a:t>
            </a:r>
            <a:r>
              <a:rPr lang="it-IT" sz="2000" dirty="0" smtClean="0"/>
              <a:t>Industriali</a:t>
            </a:r>
            <a:endParaRPr lang="it-IT" sz="2000" dirty="0"/>
          </a:p>
          <a:p>
            <a:pPr eaLnBrk="1" hangingPunct="1"/>
            <a:r>
              <a:rPr lang="it-IT" sz="2000" dirty="0"/>
              <a:t> (24 febbraio 2014</a:t>
            </a:r>
            <a:r>
              <a:rPr lang="it-IT" sz="2000" dirty="0" smtClean="0"/>
              <a:t>)</a:t>
            </a:r>
          </a:p>
          <a:p>
            <a:pPr eaLnBrk="1" hangingPunct="1"/>
            <a:r>
              <a:rPr lang="it-IT" sz="2000" dirty="0" smtClean="0"/>
              <a:t>e successiva integrazione</a:t>
            </a:r>
            <a:endParaRPr lang="it-IT" sz="3600" dirty="0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644643" y="4098925"/>
            <a:ext cx="37000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it-IT" sz="2400" b="1" i="1" dirty="0" smtClean="0"/>
              <a:t>AREA</a:t>
            </a:r>
            <a:r>
              <a:rPr lang="it-IT" sz="2400" i="1" dirty="0" smtClean="0"/>
              <a:t> </a:t>
            </a:r>
            <a:r>
              <a:rPr lang="it-IT" sz="2400" b="1" i="1" dirty="0" smtClean="0"/>
              <a:t>LOMBARDIA EST</a:t>
            </a:r>
          </a:p>
        </p:txBody>
      </p:sp>
      <p:sp>
        <p:nvSpPr>
          <p:cNvPr id="5129" name="CasellaDiTesto 1"/>
          <p:cNvSpPr txBox="1">
            <a:spLocks noChangeArrowheads="1"/>
          </p:cNvSpPr>
          <p:nvPr/>
        </p:nvSpPr>
        <p:spPr bwMode="auto">
          <a:xfrm>
            <a:off x="1146175" y="5318125"/>
            <a:ext cx="31377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it-IT" sz="1600" dirty="0" smtClean="0"/>
              <a:t>Cremona, 5 luglio 2016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03006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298502" y="228600"/>
            <a:ext cx="1633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2. FORMAZIONE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51533" y="622300"/>
            <a:ext cx="5176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2.1 - Per Canale di erogazione - </a:t>
            </a:r>
            <a:r>
              <a:rPr lang="it-IT" sz="16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Partecipazioni  </a:t>
            </a:r>
            <a:endParaRPr lang="it-IT" sz="16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713631"/>
              </p:ext>
            </p:extLst>
          </p:nvPr>
        </p:nvGraphicFramePr>
        <p:xfrm>
          <a:off x="289755" y="1484784"/>
          <a:ext cx="856449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0" name="Foglio di lavoro" r:id="rId5" imgW="9391783" imgH="1104838" progId="Excel.Sheet.12">
                  <p:embed/>
                </p:oleObj>
              </mc:Choice>
              <mc:Fallback>
                <p:oleObj name="Foglio di lavoro" r:id="rId5" imgW="9391783" imgH="11048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9755" y="1484784"/>
                        <a:ext cx="8564490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177906"/>
              </p:ext>
            </p:extLst>
          </p:nvPr>
        </p:nvGraphicFramePr>
        <p:xfrm>
          <a:off x="776288" y="2971800"/>
          <a:ext cx="7591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1" name="Foglio di lavoro" r:id="rId8" imgW="7591547" imgH="914535" progId="Excel.Sheet.12">
                  <p:embed/>
                </p:oleObj>
              </mc:Choice>
              <mc:Fallback>
                <p:oleObj name="Foglio di lavoro" r:id="rId8" imgW="7591547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76288" y="2971800"/>
                        <a:ext cx="7591425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179388" y="692696"/>
            <a:ext cx="3600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2.1 - Per Tipologia/Materia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419872" y="228600"/>
            <a:ext cx="1633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2. FORMAZIONE</a:t>
            </a: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030929"/>
              </p:ext>
            </p:extLst>
          </p:nvPr>
        </p:nvGraphicFramePr>
        <p:xfrm>
          <a:off x="611560" y="1340768"/>
          <a:ext cx="7920880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3" name="Foglio di lavoro" r:id="rId5" imgW="9334555" imgH="1866861" progId="Excel.Sheet.12">
                  <p:embed/>
                </p:oleObj>
              </mc:Choice>
              <mc:Fallback>
                <p:oleObj name="Foglio di lavoro" r:id="rId5" imgW="9334555" imgH="18668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0" y="1340768"/>
                        <a:ext cx="7920880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043213"/>
              </p:ext>
            </p:extLst>
          </p:nvPr>
        </p:nvGraphicFramePr>
        <p:xfrm>
          <a:off x="738188" y="3404592"/>
          <a:ext cx="766762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4" name="Foglio di lavoro" r:id="rId8" imgW="7667670" imgH="1752679" progId="Excel.Sheet.12">
                  <p:embed/>
                </p:oleObj>
              </mc:Choice>
              <mc:Fallback>
                <p:oleObj name="Foglio di lavoro" r:id="rId8" imgW="7667670" imgH="175267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8188" y="3404592"/>
                        <a:ext cx="7667625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435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4340" name="Picture 4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4479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2103438" y="1628800"/>
            <a:ext cx="26431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 – ORARIO DI LAVORO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916238" y="241421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3.1</a:t>
            </a:r>
          </a:p>
        </p:txBody>
      </p:sp>
      <p:pic>
        <p:nvPicPr>
          <p:cNvPr id="14344" name="Picture 8" descr="icona_orologi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628800"/>
            <a:ext cx="3429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916238" y="2918271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3.2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916238" y="3356992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3.3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892220" y="1052736"/>
            <a:ext cx="176362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Art. </a:t>
            </a:r>
            <a:r>
              <a:rPr lang="it-IT" dirty="0" smtClean="0"/>
              <a:t>6 </a:t>
            </a:r>
            <a:r>
              <a:rPr lang="it-IT" dirty="0"/>
              <a:t>comma 5</a:t>
            </a:r>
          </a:p>
          <a:p>
            <a:pPr eaLnBrk="1" hangingPunct="1"/>
            <a:endParaRPr lang="it-IT" dirty="0"/>
          </a:p>
          <a:p>
            <a:pPr eaLnBrk="1" hangingPunct="1"/>
            <a:r>
              <a:rPr lang="it-IT" dirty="0"/>
              <a:t>punto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491880" y="2409850"/>
            <a:ext cx="489743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2700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Tx/>
              <a:buBlip>
                <a:blip r:embed="rId4"/>
              </a:buBlip>
            </a:pPr>
            <a:r>
              <a:rPr lang="it-IT" sz="1600" dirty="0"/>
              <a:t> </a:t>
            </a:r>
            <a:r>
              <a:rPr lang="it-IT" sz="1600" i="1" dirty="0"/>
              <a:t>ferie e permessi ex-festività</a:t>
            </a:r>
          </a:p>
          <a:p>
            <a:pPr algn="l" eaLnBrk="1" hangingPunct="1">
              <a:buFontTx/>
              <a:buBlip>
                <a:blip r:embed="rId4"/>
              </a:buBlip>
            </a:pPr>
            <a:endParaRPr lang="it-IT" sz="1600" i="1" dirty="0"/>
          </a:p>
          <a:p>
            <a:pPr algn="l" eaLnBrk="1" hangingPunct="1">
              <a:buFontTx/>
              <a:buBlip>
                <a:blip r:embed="rId4"/>
              </a:buBlip>
            </a:pPr>
            <a:r>
              <a:rPr lang="it-IT" sz="1600" i="1" dirty="0"/>
              <a:t> andamento dello Straordinario</a:t>
            </a:r>
          </a:p>
          <a:p>
            <a:pPr algn="l" eaLnBrk="1" hangingPunct="1">
              <a:buFontTx/>
              <a:buBlip>
                <a:blip r:embed="rId4"/>
              </a:buBlip>
            </a:pPr>
            <a:endParaRPr lang="it-IT" sz="1600" i="1" dirty="0"/>
          </a:p>
          <a:p>
            <a:pPr algn="l" eaLnBrk="1" hangingPunct="1">
              <a:buFontTx/>
              <a:buBlip>
                <a:blip r:embed="rId4"/>
              </a:buBlip>
            </a:pPr>
            <a:r>
              <a:rPr lang="it-IT" sz="1600" i="1" dirty="0"/>
              <a:t> utilizzo della Banca delle </a:t>
            </a:r>
            <a:r>
              <a:rPr lang="it-IT" sz="1600" i="1" dirty="0" smtClean="0"/>
              <a:t>Ore</a:t>
            </a:r>
          </a:p>
          <a:p>
            <a:pPr algn="l" eaLnBrk="1" hangingPunct="1">
              <a:buFontTx/>
              <a:buBlip>
                <a:blip r:embed="rId4"/>
              </a:buBlip>
            </a:pPr>
            <a:endParaRPr lang="it-IT" sz="1600" i="1" dirty="0"/>
          </a:p>
          <a:p>
            <a:pPr algn="l" eaLnBrk="1" hangingPunct="1">
              <a:buFontTx/>
              <a:buBlip>
                <a:blip r:embed="rId4"/>
              </a:buBlip>
            </a:pPr>
            <a:endParaRPr lang="it-IT" sz="1600" i="1" dirty="0"/>
          </a:p>
          <a:p>
            <a:pPr indent="0" algn="l" eaLnBrk="1" hangingPunct="1"/>
            <a:r>
              <a:rPr lang="it-IT" sz="1600" i="1" dirty="0" smtClean="0"/>
              <a:t> </a:t>
            </a:r>
          </a:p>
          <a:p>
            <a:pPr algn="l" eaLnBrk="1" hangingPunct="1">
              <a:buFontTx/>
              <a:buBlip>
                <a:blip r:embed="rId4"/>
              </a:buBlip>
            </a:pPr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092280" y="315912"/>
            <a:ext cx="172787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it-IT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Dati al </a:t>
            </a:r>
            <a:r>
              <a:rPr lang="it-IT" sz="1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30/04/2016</a:t>
            </a:r>
            <a:endParaRPr lang="it-IT" sz="1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3275856" y="228600"/>
            <a:ext cx="215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/>
              <a:t>3. ORARIO di LAVORO</a:t>
            </a:r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119063" y="692696"/>
            <a:ext cx="3462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3.1 –  Ferie e permessi ex-Festività</a:t>
            </a: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349116"/>
              </p:ext>
            </p:extLst>
          </p:nvPr>
        </p:nvGraphicFramePr>
        <p:xfrm>
          <a:off x="266700" y="1340768"/>
          <a:ext cx="86106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4" name="Foglio di lavoro" r:id="rId5" imgW="8610574" imgH="1676288" progId="Excel.Sheet.12">
                  <p:embed/>
                </p:oleObj>
              </mc:Choice>
              <mc:Fallback>
                <p:oleObj name="Foglio di lavoro" r:id="rId5" imgW="8610574" imgH="16762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700" y="1340768"/>
                        <a:ext cx="8610600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4989340"/>
              </p:ext>
            </p:extLst>
          </p:nvPr>
        </p:nvGraphicFramePr>
        <p:xfrm>
          <a:off x="602940" y="3594720"/>
          <a:ext cx="7938120" cy="1058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5" name="Foglio di lavoro" r:id="rId8" imgW="6858118" imgH="914535" progId="Excel.Sheet.12">
                  <p:embed/>
                </p:oleObj>
              </mc:Choice>
              <mc:Fallback>
                <p:oleObj name="Foglio di lavoro" r:id="rId8" imgW="6858118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2940" y="3594720"/>
                        <a:ext cx="7938120" cy="1058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059832" y="228600"/>
            <a:ext cx="215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3. ORARIO di LAVORO</a:t>
            </a:r>
          </a:p>
        </p:txBody>
      </p:sp>
      <p:sp>
        <p:nvSpPr>
          <p:cNvPr id="175109" name="Text Box 5"/>
          <p:cNvSpPr txBox="1">
            <a:spLocks noChangeArrowheads="1"/>
          </p:cNvSpPr>
          <p:nvPr/>
        </p:nvSpPr>
        <p:spPr bwMode="auto">
          <a:xfrm>
            <a:off x="179388" y="765175"/>
            <a:ext cx="3462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3.2 - Andamento dello Straordinario</a:t>
            </a: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442526"/>
              </p:ext>
            </p:extLst>
          </p:nvPr>
        </p:nvGraphicFramePr>
        <p:xfrm>
          <a:off x="328613" y="1412875"/>
          <a:ext cx="8047037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Foglio di lavoro" r:id="rId5" imgW="8046720" imgH="1645954" progId="Excel.Sheet.12">
                  <p:embed/>
                </p:oleObj>
              </mc:Choice>
              <mc:Fallback>
                <p:oleObj name="Foglio di lavoro" r:id="rId5" imgW="8046720" imgH="16459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8613" y="1412875"/>
                        <a:ext cx="8047037" cy="1646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036060"/>
              </p:ext>
            </p:extLst>
          </p:nvPr>
        </p:nvGraphicFramePr>
        <p:xfrm>
          <a:off x="1122363" y="3644900"/>
          <a:ext cx="6199187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Foglio di lavoro" r:id="rId8" imgW="5356927" imgH="1082028" progId="Excel.Sheet.12">
                  <p:embed/>
                </p:oleObj>
              </mc:Choice>
              <mc:Fallback>
                <p:oleObj name="Foglio di lavoro" r:id="rId8" imgW="5356927" imgH="10820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22363" y="3644900"/>
                        <a:ext cx="6199187" cy="1252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275856" y="228600"/>
            <a:ext cx="215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3. ORARIO di LAVORO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-36512" y="765175"/>
            <a:ext cx="3462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3.3 – Utilizzo Banca delle Ore </a:t>
            </a: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371174"/>
              </p:ext>
            </p:extLst>
          </p:nvPr>
        </p:nvGraphicFramePr>
        <p:xfrm>
          <a:off x="599145" y="1484784"/>
          <a:ext cx="7945710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1" name="Foglio di lavoro" r:id="rId5" imgW="9248714" imgH="1676288" progId="Excel.Sheet.12">
                  <p:embed/>
                </p:oleObj>
              </mc:Choice>
              <mc:Fallback>
                <p:oleObj name="Foglio di lavoro" r:id="rId5" imgW="9248714" imgH="16762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9145" y="1484784"/>
                        <a:ext cx="7945710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951768"/>
              </p:ext>
            </p:extLst>
          </p:nvPr>
        </p:nvGraphicFramePr>
        <p:xfrm>
          <a:off x="683568" y="3663077"/>
          <a:ext cx="7776864" cy="921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2" name="Foglio di lavoro" r:id="rId8" imgW="7715180" imgH="914535" progId="Excel.Sheet.12">
                  <p:embed/>
                </p:oleObj>
              </mc:Choice>
              <mc:Fallback>
                <p:oleObj name="Foglio di lavoro" r:id="rId8" imgW="7715180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83568" y="3663077"/>
                        <a:ext cx="7776864" cy="921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Line 2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8436" name="Picture 4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4479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698750" y="2371725"/>
            <a:ext cx="489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2700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Tx/>
              <a:buBlip>
                <a:blip r:embed="rId4"/>
              </a:buBlip>
            </a:pPr>
            <a:r>
              <a:rPr lang="it-IT" sz="1600"/>
              <a:t> </a:t>
            </a:r>
            <a:r>
              <a:rPr lang="it-IT" sz="1600" i="1"/>
              <a:t>dettaglio per tipologia unità operativa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2165350" y="1654175"/>
            <a:ext cx="3851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</a:rPr>
              <a:t>4 – DISTRIBUZIONE TERRITORIALE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195513" y="2373313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/>
              <a:t>4.1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04875" y="1112838"/>
            <a:ext cx="17478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/>
              <a:t>Art. 5 comma 5</a:t>
            </a:r>
          </a:p>
          <a:p>
            <a:pPr eaLnBrk="1" hangingPunct="1"/>
            <a:endParaRPr lang="it-IT"/>
          </a:p>
          <a:p>
            <a:pPr eaLnBrk="1" hangingPunct="1"/>
            <a:r>
              <a:rPr lang="it-IT"/>
              <a:t>punto</a:t>
            </a:r>
          </a:p>
        </p:txBody>
      </p:sp>
      <p:pic>
        <p:nvPicPr>
          <p:cNvPr id="10" name="Picture 34" descr="ital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28800"/>
            <a:ext cx="334853" cy="472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092280" y="315912"/>
            <a:ext cx="172787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it-IT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Dati al </a:t>
            </a:r>
            <a:r>
              <a:rPr lang="it-IT" sz="1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19/05/2016</a:t>
            </a:r>
            <a:endParaRPr lang="it-IT" sz="1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627784" y="228600"/>
            <a:ext cx="33345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 smtClean="0"/>
              <a:t>4. DISTRIBUZIONE </a:t>
            </a:r>
            <a:r>
              <a:rPr lang="it-IT" sz="1400" b="1" dirty="0"/>
              <a:t>TERRITORIALE</a:t>
            </a:r>
          </a:p>
        </p:txBody>
      </p:sp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0" y="548680"/>
            <a:ext cx="4543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4.1 </a:t>
            </a: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Dettaglio per tipologia unità operativa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875036"/>
              </p:ext>
            </p:extLst>
          </p:nvPr>
        </p:nvGraphicFramePr>
        <p:xfrm>
          <a:off x="1259632" y="1772816"/>
          <a:ext cx="6693413" cy="2103226"/>
        </p:xfrm>
        <a:graphic>
          <a:graphicData uri="http://schemas.openxmlformats.org/drawingml/2006/table">
            <a:tbl>
              <a:tblPr/>
              <a:tblGrid>
                <a:gridCol w="505421"/>
                <a:gridCol w="95621"/>
                <a:gridCol w="655681"/>
                <a:gridCol w="655681"/>
                <a:gridCol w="655681"/>
                <a:gridCol w="95621"/>
                <a:gridCol w="655681"/>
                <a:gridCol w="655681"/>
                <a:gridCol w="655681"/>
                <a:gridCol w="95621"/>
                <a:gridCol w="655681"/>
                <a:gridCol w="655681"/>
                <a:gridCol w="655681"/>
              </a:tblGrid>
              <a:tr h="481901"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FILIALI IMPRESE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FILIALI PERSONAL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FILIALI RETAIL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91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BS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MN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5"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25">
                <a:tc>
                  <a:txBody>
                    <a:bodyPr/>
                    <a:lstStyle/>
                    <a:p>
                      <a:pPr algn="ctr" fontAlgn="b"/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8" marR="9248" marT="92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48" marR="9248" marT="92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9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Line 2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20484" name="Picture 4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4479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490913" y="2700338"/>
            <a:ext cx="4897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2700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Tx/>
              <a:buBlip>
                <a:blip r:embed="rId4"/>
              </a:buBlip>
            </a:pPr>
            <a:r>
              <a:rPr lang="it-IT" sz="1600"/>
              <a:t> </a:t>
            </a:r>
            <a:r>
              <a:rPr lang="it-IT" sz="1600" i="1"/>
              <a:t>azioni criminose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2700338" y="1982788"/>
            <a:ext cx="1739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</a:rPr>
              <a:t>5 – SICUREZZA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987675" y="27019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/>
              <a:t>5.1</a:t>
            </a:r>
          </a:p>
        </p:txBody>
      </p:sp>
      <p:pic>
        <p:nvPicPr>
          <p:cNvPr id="20488" name="Picture 8" descr="ic-cassafor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957388"/>
            <a:ext cx="361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435100" y="1441450"/>
            <a:ext cx="17478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/>
              <a:t>Art. 5 comma 5</a:t>
            </a:r>
          </a:p>
          <a:p>
            <a:pPr eaLnBrk="1" hangingPunct="1"/>
            <a:endParaRPr lang="it-IT"/>
          </a:p>
          <a:p>
            <a:pPr eaLnBrk="1" hangingPunct="1"/>
            <a:r>
              <a:rPr lang="it-IT"/>
              <a:t>punto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092280" y="312911"/>
            <a:ext cx="172787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it-IT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Dati al </a:t>
            </a:r>
            <a:r>
              <a:rPr lang="it-IT" sz="1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30/05/2016</a:t>
            </a:r>
            <a:endParaRPr lang="it-IT" sz="1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3275856" y="228600"/>
            <a:ext cx="1436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5. SICUREZZA</a:t>
            </a: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-990600" y="958850"/>
            <a:ext cx="4543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5.1 – Azioni criminose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781811"/>
              </p:ext>
            </p:extLst>
          </p:nvPr>
        </p:nvGraphicFramePr>
        <p:xfrm>
          <a:off x="2421003" y="2348880"/>
          <a:ext cx="4239229" cy="1994743"/>
        </p:xfrm>
        <a:graphic>
          <a:graphicData uri="http://schemas.openxmlformats.org/drawingml/2006/table">
            <a:tbl>
              <a:tblPr/>
              <a:tblGrid>
                <a:gridCol w="3072619"/>
                <a:gridCol w="1166610"/>
              </a:tblGrid>
              <a:tr h="9629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n° rapine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CF4"/>
                    </a:solidFill>
                  </a:tcPr>
                </a:tc>
              </a:tr>
              <a:tr h="10317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AREA LOMBARDIA EST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C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D67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4100" name="Picture 4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4479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051720" y="2060848"/>
            <a:ext cx="579807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12700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Tx/>
              <a:buBlip>
                <a:blip r:embed="rId4"/>
              </a:buBlip>
            </a:pPr>
            <a:r>
              <a:rPr lang="it-IT" sz="1600" dirty="0"/>
              <a:t> </a:t>
            </a:r>
            <a:r>
              <a:rPr lang="it-IT" sz="1600" i="1" dirty="0"/>
              <a:t>disaggregazione per </a:t>
            </a:r>
            <a:r>
              <a:rPr lang="it-IT" sz="1600" i="1" dirty="0" smtClean="0"/>
              <a:t>inquadramento</a:t>
            </a:r>
          </a:p>
          <a:p>
            <a:pPr algn="l" eaLnBrk="1" hangingPunct="1">
              <a:buBlip>
                <a:blip r:embed="rId4"/>
              </a:buBlip>
            </a:pPr>
            <a:r>
              <a:rPr lang="it-IT" sz="1600" i="1" dirty="0"/>
              <a:t>disaggregazione per full time e part-time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it-IT" sz="1600" i="1" dirty="0"/>
              <a:t>disaggregazione per tipo contratto </a:t>
            </a:r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algn="l" eaLnBrk="1" hangingPunct="1">
              <a:buFontTx/>
              <a:buBlip>
                <a:blip r:embed="rId4"/>
              </a:buBlip>
            </a:pPr>
            <a:r>
              <a:rPr lang="it-IT" sz="1600" i="1" dirty="0" smtClean="0"/>
              <a:t>mobilità territoriale </a:t>
            </a:r>
            <a:endParaRPr lang="it-IT" sz="10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/>
          </a:p>
          <a:p>
            <a:pPr indent="0" algn="l" eaLnBrk="1" hangingPunct="1"/>
            <a:endParaRPr lang="it-IT" sz="1600" i="1" dirty="0" smtClean="0"/>
          </a:p>
          <a:p>
            <a:pPr indent="0" algn="l" eaLnBrk="1" hangingPunct="1"/>
            <a:endParaRPr lang="it-IT" sz="1600" i="1" dirty="0"/>
          </a:p>
          <a:p>
            <a:pPr indent="0" algn="l" eaLnBrk="1" hangingPunct="1"/>
            <a:endParaRPr lang="it-IT" sz="1600" i="1" dirty="0" smtClean="0"/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1654175" y="1366838"/>
            <a:ext cx="1587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1 - ORGANICI</a:t>
            </a: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 rot="10800000" flipV="1">
            <a:off x="1331641" y="2276872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1.1</a:t>
            </a:r>
          </a:p>
        </p:txBody>
      </p:sp>
      <p:pic>
        <p:nvPicPr>
          <p:cNvPr id="4105" name="Picture 14" descr="ic-utent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366838"/>
            <a:ext cx="361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-26988" y="836613"/>
            <a:ext cx="2654301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Art. </a:t>
            </a:r>
            <a:r>
              <a:rPr lang="it-IT" dirty="0" smtClean="0"/>
              <a:t>6 </a:t>
            </a:r>
            <a:r>
              <a:rPr lang="it-IT" dirty="0"/>
              <a:t>comma </a:t>
            </a:r>
            <a:r>
              <a:rPr lang="it-IT" dirty="0" smtClean="0"/>
              <a:t>5  </a:t>
            </a:r>
            <a:endParaRPr lang="it-IT" dirty="0"/>
          </a:p>
          <a:p>
            <a:pPr eaLnBrk="1" hangingPunct="1"/>
            <a:endParaRPr lang="it-IT" dirty="0"/>
          </a:p>
          <a:p>
            <a:pPr eaLnBrk="1" hangingPunct="1"/>
            <a:r>
              <a:rPr lang="it-IT" dirty="0"/>
              <a:t>punto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092280" y="315912"/>
            <a:ext cx="172787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it-IT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Dati al </a:t>
            </a:r>
            <a:r>
              <a:rPr lang="it-IT" sz="1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30/04/2016</a:t>
            </a:r>
            <a:endParaRPr lang="it-IT" sz="1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 rot="10800000" flipV="1">
            <a:off x="1331640" y="3284984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 smtClean="0"/>
              <a:t>1.2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3635896" y="228600"/>
            <a:ext cx="1403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1. ORGANICI 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250825" y="620688"/>
            <a:ext cx="391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1.1 - Disaggregazione per inquadramento</a:t>
            </a:r>
          </a:p>
        </p:txBody>
      </p:sp>
      <p:sp>
        <p:nvSpPr>
          <p:cNvPr id="5127" name="Text Box 31"/>
          <p:cNvSpPr txBox="1">
            <a:spLocks noChangeArrowheads="1"/>
          </p:cNvSpPr>
          <p:nvPr/>
        </p:nvSpPr>
        <p:spPr bwMode="auto">
          <a:xfrm>
            <a:off x="684213" y="6128469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it-IT" sz="1000" dirty="0">
                <a:solidFill>
                  <a:srgbClr val="333399"/>
                </a:solidFill>
              </a:rPr>
              <a:t>L’organico è quello </a:t>
            </a:r>
            <a:r>
              <a:rPr lang="it-IT" sz="1000" b="1" dirty="0">
                <a:solidFill>
                  <a:srgbClr val="333399"/>
                </a:solidFill>
              </a:rPr>
              <a:t>effettivo</a:t>
            </a:r>
            <a:r>
              <a:rPr lang="it-IT" sz="1000" dirty="0">
                <a:solidFill>
                  <a:srgbClr val="333399"/>
                </a:solidFill>
              </a:rPr>
              <a:t>, composto dal personale in servizio (ad eccezione degli atipici), dai distaccati da altre Società (distaccati “In”) e le assegnazioni temporanee, al netto dei distaccati “out”, delle cessazioni.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493235"/>
              </p:ext>
            </p:extLst>
          </p:nvPr>
        </p:nvGraphicFramePr>
        <p:xfrm>
          <a:off x="755576" y="1268760"/>
          <a:ext cx="7632848" cy="1738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Foglio di lavoro" r:id="rId5" imgW="7067592" imgH="1609614" progId="Excel.Sheet.12">
                  <p:embed/>
                </p:oleObj>
              </mc:Choice>
              <mc:Fallback>
                <p:oleObj name="Foglio di lavoro" r:id="rId5" imgW="7067592" imgH="160961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1268760"/>
                        <a:ext cx="7632848" cy="17384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880156"/>
              </p:ext>
            </p:extLst>
          </p:nvPr>
        </p:nvGraphicFramePr>
        <p:xfrm>
          <a:off x="1259632" y="3542531"/>
          <a:ext cx="6502077" cy="894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Foglio di lavoro" r:id="rId8" imgW="5676857" imgH="780918" progId="Excel.Sheet.12">
                  <p:embed/>
                </p:oleObj>
              </mc:Choice>
              <mc:Fallback>
                <p:oleObj name="Foglio di lavoro" r:id="rId8" imgW="5676857" imgH="78091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59632" y="3542531"/>
                        <a:ext cx="6502077" cy="8945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250825" y="765175"/>
            <a:ext cx="4340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1.1 - Disaggregazione per full time e part time</a:t>
            </a:r>
          </a:p>
        </p:txBody>
      </p:sp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3635896" y="228600"/>
            <a:ext cx="1350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1. ORGANICI</a:t>
            </a:r>
          </a:p>
        </p:txBody>
      </p:sp>
      <p:sp>
        <p:nvSpPr>
          <p:cNvPr id="6151" name="Text Box 35"/>
          <p:cNvSpPr txBox="1">
            <a:spLocks noChangeArrowheads="1"/>
          </p:cNvSpPr>
          <p:nvPr/>
        </p:nvSpPr>
        <p:spPr bwMode="auto">
          <a:xfrm>
            <a:off x="685800" y="6021388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it-IT" sz="1000">
                <a:solidFill>
                  <a:srgbClr val="333399"/>
                </a:solidFill>
              </a:rPr>
              <a:t>L’organico è quello </a:t>
            </a:r>
            <a:r>
              <a:rPr lang="it-IT" sz="1000" b="1">
                <a:solidFill>
                  <a:srgbClr val="333399"/>
                </a:solidFill>
              </a:rPr>
              <a:t>effettivo</a:t>
            </a:r>
            <a:r>
              <a:rPr lang="it-IT" sz="1000">
                <a:solidFill>
                  <a:srgbClr val="333399"/>
                </a:solidFill>
              </a:rPr>
              <a:t>, composto dal personale in servizio (ad eccezione degli atipici), dai distaccati da altre Società (distaccati “In”) e le assegnazioni temporanee, al netto dei distaccati “out”, delle cessazioni.</a:t>
            </a:r>
            <a:endParaRPr lang="it-IT" sz="1200">
              <a:solidFill>
                <a:srgbClr val="333399"/>
              </a:solidFill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435203"/>
              </p:ext>
            </p:extLst>
          </p:nvPr>
        </p:nvGraphicFramePr>
        <p:xfrm>
          <a:off x="304859" y="1484784"/>
          <a:ext cx="8534282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Foglio di lavoro" r:id="rId5" imgW="10896703" imgH="1838248" progId="Excel.Sheet.12">
                  <p:embed/>
                </p:oleObj>
              </mc:Choice>
              <mc:Fallback>
                <p:oleObj name="Foglio di lavoro" r:id="rId5" imgW="10896703" imgH="18382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59" y="1484784"/>
                        <a:ext cx="8534282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268537"/>
              </p:ext>
            </p:extLst>
          </p:nvPr>
        </p:nvGraphicFramePr>
        <p:xfrm>
          <a:off x="484688" y="3499420"/>
          <a:ext cx="8174624" cy="721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Foglio di lavoro" r:id="rId8" imgW="10344134" imgH="914535" progId="Excel.Sheet.12">
                  <p:embed/>
                </p:oleObj>
              </mc:Choice>
              <mc:Fallback>
                <p:oleObj name="Foglio di lavoro" r:id="rId8" imgW="10344134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4688" y="3499420"/>
                        <a:ext cx="8174624" cy="721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212995" name="Text Box 3"/>
          <p:cNvSpPr txBox="1">
            <a:spLocks noChangeArrowheads="1"/>
          </p:cNvSpPr>
          <p:nvPr/>
        </p:nvSpPr>
        <p:spPr bwMode="auto">
          <a:xfrm>
            <a:off x="250825" y="765175"/>
            <a:ext cx="5905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1600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1.1 - Disaggregazione per full time e part time ( segue )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563888" y="228600"/>
            <a:ext cx="1350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>
                <a:solidFill>
                  <a:srgbClr val="000000"/>
                </a:solidFill>
              </a:rPr>
              <a:t>1. ORGANICI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85800" y="6021388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it-IT" sz="1000">
                <a:solidFill>
                  <a:srgbClr val="333399"/>
                </a:solidFill>
              </a:rPr>
              <a:t>L’organico è quello </a:t>
            </a:r>
            <a:r>
              <a:rPr lang="it-IT" sz="1000" b="1">
                <a:solidFill>
                  <a:srgbClr val="333399"/>
                </a:solidFill>
              </a:rPr>
              <a:t>effettivo</a:t>
            </a:r>
            <a:r>
              <a:rPr lang="it-IT" sz="1000">
                <a:solidFill>
                  <a:srgbClr val="333399"/>
                </a:solidFill>
              </a:rPr>
              <a:t>, composto dal personale in servizio (ad eccezione degli atipici), dai distaccati da altre Società (distaccati “In”) e le assegnazioni temporanee, al netto dei distaccati “out”, delle cessazioni.</a:t>
            </a:r>
            <a:endParaRPr lang="it-IT" sz="1200">
              <a:solidFill>
                <a:srgbClr val="333399"/>
              </a:solidFill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834328"/>
              </p:ext>
            </p:extLst>
          </p:nvPr>
        </p:nvGraphicFramePr>
        <p:xfrm>
          <a:off x="728663" y="1484784"/>
          <a:ext cx="7686675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Foglio di lavoro" r:id="rId5" imgW="7686566" imgH="1542940" progId="Excel.Sheet.12">
                  <p:embed/>
                </p:oleObj>
              </mc:Choice>
              <mc:Fallback>
                <p:oleObj name="Foglio di lavoro" r:id="rId5" imgW="7686566" imgH="15429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8663" y="1484784"/>
                        <a:ext cx="7686675" cy="1543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658656"/>
              </p:ext>
            </p:extLst>
          </p:nvPr>
        </p:nvGraphicFramePr>
        <p:xfrm>
          <a:off x="867347" y="3609578"/>
          <a:ext cx="7409306" cy="1259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Foglio di lavoro" r:id="rId8" imgW="5714918" imgH="971491" progId="Excel.Sheet.12">
                  <p:embed/>
                </p:oleObj>
              </mc:Choice>
              <mc:Fallback>
                <p:oleObj name="Foglio di lavoro" r:id="rId8" imgW="5714918" imgH="9714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67347" y="3609578"/>
                        <a:ext cx="7409306" cy="12595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358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227013" y="692696"/>
            <a:ext cx="3775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1.1 - Disaggregazione per tipo contratto</a:t>
            </a:r>
          </a:p>
        </p:txBody>
      </p:sp>
      <p:sp>
        <p:nvSpPr>
          <p:cNvPr id="8197" name="Text Box 20"/>
          <p:cNvSpPr txBox="1">
            <a:spLocks noChangeArrowheads="1"/>
          </p:cNvSpPr>
          <p:nvPr/>
        </p:nvSpPr>
        <p:spPr bwMode="auto">
          <a:xfrm>
            <a:off x="3581077" y="228600"/>
            <a:ext cx="1350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1. ORGANICI</a:t>
            </a:r>
          </a:p>
        </p:txBody>
      </p:sp>
      <p:sp>
        <p:nvSpPr>
          <p:cNvPr id="8198" name="Text Box 29"/>
          <p:cNvSpPr txBox="1">
            <a:spLocks noChangeArrowheads="1"/>
          </p:cNvSpPr>
          <p:nvPr/>
        </p:nvSpPr>
        <p:spPr bwMode="auto">
          <a:xfrm>
            <a:off x="685800" y="594995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it-IT" sz="1000">
                <a:solidFill>
                  <a:srgbClr val="333399"/>
                </a:solidFill>
              </a:rPr>
              <a:t>L’organico è quello </a:t>
            </a:r>
            <a:r>
              <a:rPr lang="it-IT" sz="1000" b="1">
                <a:solidFill>
                  <a:srgbClr val="333399"/>
                </a:solidFill>
              </a:rPr>
              <a:t>effettivo</a:t>
            </a:r>
            <a:r>
              <a:rPr lang="it-IT" sz="1000">
                <a:solidFill>
                  <a:srgbClr val="333399"/>
                </a:solidFill>
              </a:rPr>
              <a:t>, composto dal personale in servizio (ad eccezione degli atipici), dai distaccati da altre Società (distaccati “In”) e le assegnazioni temporanee, al netto dei distaccati “out”, delle cessazioni.</a:t>
            </a: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249893"/>
              </p:ext>
            </p:extLst>
          </p:nvPr>
        </p:nvGraphicFramePr>
        <p:xfrm>
          <a:off x="1619635" y="1381894"/>
          <a:ext cx="5904732" cy="1687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Foglio di lavoro" r:id="rId5" imgW="5400707" imgH="1542940" progId="Excel.Sheet.12">
                  <p:embed/>
                </p:oleObj>
              </mc:Choice>
              <mc:Fallback>
                <p:oleObj name="Foglio di lavoro" r:id="rId5" imgW="5400707" imgH="15429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9635" y="1381894"/>
                        <a:ext cx="5904732" cy="16870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106101"/>
              </p:ext>
            </p:extLst>
          </p:nvPr>
        </p:nvGraphicFramePr>
        <p:xfrm>
          <a:off x="2335141" y="3983335"/>
          <a:ext cx="4473718" cy="1029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Foglio di lavoro" r:id="rId8" imgW="3848007" imgH="885922" progId="Excel.Sheet.12">
                  <p:embed/>
                </p:oleObj>
              </mc:Choice>
              <mc:Fallback>
                <p:oleObj name="Foglio di lavoro" r:id="rId8" imgW="3848007" imgH="8859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35141" y="3983335"/>
                        <a:ext cx="4473718" cy="1029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8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it-IT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152400" y="620688"/>
            <a:ext cx="2525713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 i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1.2 – Mobilità territoriale </a:t>
            </a:r>
          </a:p>
        </p:txBody>
      </p:sp>
      <p:sp>
        <p:nvSpPr>
          <p:cNvPr id="9250" name="Text Box 16"/>
          <p:cNvSpPr txBox="1">
            <a:spLocks noChangeArrowheads="1"/>
          </p:cNvSpPr>
          <p:nvPr/>
        </p:nvSpPr>
        <p:spPr bwMode="auto">
          <a:xfrm>
            <a:off x="3635896" y="228600"/>
            <a:ext cx="1350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 dirty="0">
                <a:solidFill>
                  <a:srgbClr val="000000"/>
                </a:solidFill>
                <a:latin typeface="Tahoma" pitchFamily="34" charset="0"/>
              </a:rPr>
              <a:t>1. ORGANICI</a:t>
            </a:r>
          </a:p>
        </p:txBody>
      </p:sp>
      <p:graphicFrame>
        <p:nvGraphicFramePr>
          <p:cNvPr id="924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32707"/>
              </p:ext>
            </p:extLst>
          </p:nvPr>
        </p:nvGraphicFramePr>
        <p:xfrm>
          <a:off x="652463" y="6100763"/>
          <a:ext cx="348297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5" name="Foglio di lavoro" r:id="rId5" imgW="4410075" imgH="333375" progId="Excel.Sheet.8">
                  <p:link updateAutomatic="1"/>
                </p:oleObj>
              </mc:Choice>
              <mc:Fallback>
                <p:oleObj name="Foglio di lavoro" r:id="rId5" imgW="4410075" imgH="333375" progId="Excel.Sheet.8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3" y="6100763"/>
                        <a:ext cx="3482975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317616"/>
              </p:ext>
            </p:extLst>
          </p:nvPr>
        </p:nvGraphicFramePr>
        <p:xfrm>
          <a:off x="800100" y="1340768"/>
          <a:ext cx="7543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6" name="Foglio di lavoro" r:id="rId8" imgW="7543768" imgH="914535" progId="Excel.Sheet.12">
                  <p:embed/>
                </p:oleObj>
              </mc:Choice>
              <mc:Fallback>
                <p:oleObj name="Foglio di lavoro" r:id="rId8" imgW="7543768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00100" y="1340768"/>
                        <a:ext cx="75438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998384"/>
              </p:ext>
            </p:extLst>
          </p:nvPr>
        </p:nvGraphicFramePr>
        <p:xfrm>
          <a:off x="875589" y="2924944"/>
          <a:ext cx="739282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7" name="Foglio di lavoro" r:id="rId11" imgW="6705601" imgH="914535" progId="Excel.Sheet.12">
                  <p:embed/>
                </p:oleObj>
              </mc:Choice>
              <mc:Fallback>
                <p:oleObj name="Foglio di lavoro" r:id="rId11" imgW="6705601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75589" y="2924944"/>
                        <a:ext cx="7392822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616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2"/>
          <p:cNvSpPr>
            <a:spLocks noChangeShapeType="1"/>
          </p:cNvSpPr>
          <p:nvPr/>
        </p:nvSpPr>
        <p:spPr bwMode="auto">
          <a:xfrm>
            <a:off x="215900" y="476250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0244" name="Picture 4" descr="logo_IntesaSanpa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4479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706813" y="2632075"/>
            <a:ext cx="4897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2700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Tx/>
              <a:buBlip>
                <a:blip r:embed="rId4"/>
              </a:buBlip>
            </a:pPr>
            <a:r>
              <a:rPr lang="it-IT" sz="1600"/>
              <a:t> </a:t>
            </a:r>
            <a:r>
              <a:rPr lang="it-IT" sz="1600" i="1"/>
              <a:t>per Canale Erogazione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it-IT" sz="1600" i="1"/>
              <a:t> per Tipologia/Materia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2747963" y="2014538"/>
            <a:ext cx="1927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</a:rPr>
              <a:t>2 - FORMAZIONE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203575" y="26368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/>
              <a:t>2.1</a:t>
            </a:r>
          </a:p>
        </p:txBody>
      </p:sp>
      <p:pic>
        <p:nvPicPr>
          <p:cNvPr id="10248" name="Picture 8" descr="light_bul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1943100"/>
            <a:ext cx="361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447845" y="1485900"/>
            <a:ext cx="176362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dirty="0"/>
              <a:t>Art. </a:t>
            </a:r>
            <a:r>
              <a:rPr lang="it-IT" dirty="0" smtClean="0"/>
              <a:t>6 </a:t>
            </a:r>
            <a:r>
              <a:rPr lang="it-IT" dirty="0"/>
              <a:t>comma </a:t>
            </a:r>
            <a:r>
              <a:rPr lang="it-IT" dirty="0" smtClean="0"/>
              <a:t>5</a:t>
            </a:r>
            <a:endParaRPr lang="it-IT" dirty="0"/>
          </a:p>
          <a:p>
            <a:pPr eaLnBrk="1" hangingPunct="1"/>
            <a:endParaRPr lang="it-IT" dirty="0"/>
          </a:p>
          <a:p>
            <a:pPr eaLnBrk="1" hangingPunct="1"/>
            <a:r>
              <a:rPr lang="it-IT" dirty="0"/>
              <a:t>punto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092280" y="315912"/>
            <a:ext cx="172787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it-IT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Dati al </a:t>
            </a:r>
            <a:r>
              <a:rPr lang="it-IT" sz="1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30/04/2016</a:t>
            </a:r>
            <a:endParaRPr lang="it-IT" sz="1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Line 2"/>
          <p:cNvSpPr>
            <a:spLocks noChangeShapeType="1"/>
          </p:cNvSpPr>
          <p:nvPr/>
        </p:nvSpPr>
        <p:spPr bwMode="auto">
          <a:xfrm>
            <a:off x="215900" y="549275"/>
            <a:ext cx="8604250" cy="0"/>
          </a:xfrm>
          <a:prstGeom prst="line">
            <a:avLst/>
          </a:prstGeom>
          <a:noFill/>
          <a:ln w="28575">
            <a:solidFill>
              <a:srgbClr val="F3C1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3491880" y="228600"/>
            <a:ext cx="1633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it-IT" sz="1400" b="1" dirty="0"/>
              <a:t>2. FORMAZIONE</a:t>
            </a:r>
          </a:p>
        </p:txBody>
      </p:sp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187325" y="692696"/>
            <a:ext cx="5176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2.1 - Per Canale di erogazione – Giorni Uomo </a:t>
            </a: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056209"/>
              </p:ext>
            </p:extLst>
          </p:nvPr>
        </p:nvGraphicFramePr>
        <p:xfrm>
          <a:off x="755576" y="1484784"/>
          <a:ext cx="7632848" cy="890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7" name="Foglio di lavoro" r:id="rId5" imgW="9467906" imgH="1104838" progId="Excel.Sheet.12">
                  <p:embed/>
                </p:oleObj>
              </mc:Choice>
              <mc:Fallback>
                <p:oleObj name="Foglio di lavoro" r:id="rId5" imgW="9467906" imgH="11048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1484784"/>
                        <a:ext cx="7632848" cy="890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324725"/>
              </p:ext>
            </p:extLst>
          </p:nvPr>
        </p:nvGraphicFramePr>
        <p:xfrm>
          <a:off x="390525" y="2971800"/>
          <a:ext cx="83629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8" name="Foglio di lavoro" r:id="rId8" imgW="8363038" imgH="914535" progId="Excel.Sheet.12">
                  <p:embed/>
                </p:oleObj>
              </mc:Choice>
              <mc:Fallback>
                <p:oleObj name="Foglio di lavoro" r:id="rId8" imgW="8363038" imgH="91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0525" y="2971800"/>
                        <a:ext cx="836295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uttura predefinita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8870</TotalTime>
  <Words>483</Words>
  <Application>Microsoft Office PowerPoint</Application>
  <PresentationFormat>Presentazione su schermo (4:3)</PresentationFormat>
  <Paragraphs>148</Paragraphs>
  <Slides>19</Slides>
  <Notes>19</Notes>
  <HiddenSlides>0</HiddenSlides>
  <MMClips>0</MMClips>
  <ScaleCrop>false</ScaleCrop>
  <HeadingPairs>
    <vt:vector size="8" baseType="variant">
      <vt:variant>
        <vt:lpstr>Tema</vt:lpstr>
      </vt:variant>
      <vt:variant>
        <vt:i4>1</vt:i4>
      </vt:variant>
      <vt:variant>
        <vt:lpstr>Collegamenti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2" baseType="lpstr">
      <vt:lpstr>Struttura predefinita</vt:lpstr>
      <vt:lpstr>???</vt:lpstr>
      <vt:lpstr>Foglio di lavoro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>Pianificazione Risorse</Manager>
  <Company>Intesa_Sanpaolo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Informativa Semestrale OO.SS</dc:title>
  <dc:subject>Area Veneto Est</dc:subject>
  <dc:creator>OLIVADOTI PAOLA</dc:creator>
  <cp:lastModifiedBy>Ita Bruno</cp:lastModifiedBy>
  <cp:revision>552</cp:revision>
  <cp:lastPrinted>2014-04-01T09:09:20Z</cp:lastPrinted>
  <dcterms:created xsi:type="dcterms:W3CDTF">2006-04-07T08:40:54Z</dcterms:created>
  <dcterms:modified xsi:type="dcterms:W3CDTF">2016-07-13T12:34:45Z</dcterms:modified>
</cp:coreProperties>
</file>